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changesInfos/changesInfo1.xml" ContentType="application/vnd.ms-powerpoint.changesinfo+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995"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sha Dey" userId="525120b71f73e470" providerId="LiveId" clId="{3FF69DB4-4F59-4480-8264-2EF629B7DE39}"/>
    <pc:docChg chg="custSel modSld">
      <pc:chgData name="Barsha Dey" userId="525120b71f73e470" providerId="LiveId" clId="{3FF69DB4-4F59-4480-8264-2EF629B7DE39}" dt="2026-09-22T17:25:06.797" v="23" actId="1440"/>
      <pc:docMkLst>
        <pc:docMk/>
      </pc:docMkLst>
      <pc:sldChg chg="addSp delSp modSp mod">
        <pc:chgData name="Barsha Dey" userId="525120b71f73e470" providerId="LiveId" clId="{3FF69DB4-4F59-4480-8264-2EF629B7DE39}" dt="2026-09-22T17:25:06.797" v="23" actId="1440"/>
        <pc:sldMkLst>
          <pc:docMk/>
          <pc:sldMk cId="2877732630" sldId="261"/>
        </pc:sldMkLst>
        <pc:spChg chg="del">
          <ac:chgData name="Barsha Dey" userId="525120b71f73e470" providerId="LiveId" clId="{3FF69DB4-4F59-4480-8264-2EF629B7DE39}" dt="2026-09-22T17:22:25.558" v="0" actId="478"/>
          <ac:spMkLst>
            <pc:docMk/>
            <pc:sldMk cId="2877732630" sldId="261"/>
            <ac:spMk id="2" creationId="{08F81D26-4FB4-20E1-B952-5C4C64E67B99}"/>
          </ac:spMkLst>
        </pc:spChg>
        <pc:spChg chg="del">
          <ac:chgData name="Barsha Dey" userId="525120b71f73e470" providerId="LiveId" clId="{3FF69DB4-4F59-4480-8264-2EF629B7DE39}" dt="2026-09-22T17:22:26.710" v="1" actId="478"/>
          <ac:spMkLst>
            <pc:docMk/>
            <pc:sldMk cId="2877732630" sldId="261"/>
            <ac:spMk id="3" creationId="{5BCBFD66-B262-9440-407A-08BE9E87AADB}"/>
          </ac:spMkLst>
        </pc:spChg>
        <pc:spChg chg="del mod">
          <ac:chgData name="Barsha Dey" userId="525120b71f73e470" providerId="LiveId" clId="{3FF69DB4-4F59-4480-8264-2EF629B7DE39}" dt="2026-09-22T17:22:30.990" v="6" actId="478"/>
          <ac:spMkLst>
            <pc:docMk/>
            <pc:sldMk cId="2877732630" sldId="261"/>
            <ac:spMk id="16" creationId="{84D37B32-E234-BC5A-0489-BE1BBF2C2E27}"/>
          </ac:spMkLst>
        </pc:spChg>
        <pc:picChg chg="add del mod">
          <ac:chgData name="Barsha Dey" userId="525120b71f73e470" providerId="LiveId" clId="{3FF69DB4-4F59-4480-8264-2EF629B7DE39}" dt="2026-09-22T17:24:34.267" v="14" actId="478"/>
          <ac:picMkLst>
            <pc:docMk/>
            <pc:sldMk cId="2877732630" sldId="261"/>
            <ac:picMk id="25" creationId="{EA884D4A-98C9-8132-54A8-9C49E039670B}"/>
          </ac:picMkLst>
        </pc:picChg>
        <pc:picChg chg="add mod">
          <ac:chgData name="Barsha Dey" userId="525120b71f73e470" providerId="LiveId" clId="{3FF69DB4-4F59-4480-8264-2EF629B7DE39}" dt="2026-09-22T17:25:06.797" v="23" actId="1440"/>
          <ac:picMkLst>
            <pc:docMk/>
            <pc:sldMk cId="2877732630" sldId="261"/>
            <ac:picMk id="27" creationId="{01DF0C8D-A408-F831-7438-33F20E4240D3}"/>
          </ac:picMkLst>
        </pc:picChg>
        <pc:cxnChg chg="del">
          <ac:chgData name="Barsha Dey" userId="525120b71f73e470" providerId="LiveId" clId="{3FF69DB4-4F59-4480-8264-2EF629B7DE39}" dt="2026-09-22T17:22:33.069" v="8" actId="478"/>
          <ac:cxnSpMkLst>
            <pc:docMk/>
            <pc:sldMk cId="2877732630" sldId="261"/>
            <ac:cxnSpMk id="18" creationId="{5BE7D237-4071-CD56-FAD8-2147B40E08BA}"/>
          </ac:cxnSpMkLst>
        </pc:cxnChg>
        <pc:cxnChg chg="del">
          <ac:chgData name="Barsha Dey" userId="525120b71f73e470" providerId="LiveId" clId="{3FF69DB4-4F59-4480-8264-2EF629B7DE39}" dt="2026-09-22T17:22:32.040" v="7" actId="478"/>
          <ac:cxnSpMkLst>
            <pc:docMk/>
            <pc:sldMk cId="2877732630" sldId="261"/>
            <ac:cxnSpMk id="22" creationId="{948A650B-E44A-B4C0-915A-DC524ED9D0A8}"/>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150023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0008531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1807072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3305122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93299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3"/>
          <p:cNvSpPr>
            <a:spLocks noGrp="1"/>
          </p:cNvSpPr>
          <p:nvPr>
            <p:ph type="ftr" sz="quarter" idx="11"/>
          </p:nvPr>
        </p:nvSpPr>
        <p:spPr/>
        <p:txBody>
          <a:bodyPr/>
          <a:lstStyle/>
          <a:p>
            <a:endParaRPr lang="en-IN"/>
          </a:p>
        </p:txBody>
      </p:sp>
      <p:sp>
        <p:nvSpPr>
          <p:cNvPr id="6" name="Slide Number Placeholder 4"/>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1894507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2"/>
          <p:cNvSpPr>
            <a:spLocks noGrp="1"/>
          </p:cNvSpPr>
          <p:nvPr>
            <p:ph type="ftr" sz="quarter" idx="11"/>
          </p:nvPr>
        </p:nvSpPr>
        <p:spPr/>
        <p:txBody>
          <a:bodyPr/>
          <a:lstStyle/>
          <a:p>
            <a:endParaRPr lang="en-IN"/>
          </a:p>
        </p:txBody>
      </p:sp>
      <p:sp>
        <p:nvSpPr>
          <p:cNvPr id="6" name="Slide Number Placeholder 3"/>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502037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5"/>
          <p:cNvSpPr>
            <a:spLocks noGrp="1"/>
          </p:cNvSpPr>
          <p:nvPr>
            <p:ph type="ftr" sz="quarter" idx="11"/>
          </p:nvPr>
        </p:nvSpPr>
        <p:spPr/>
        <p:txBody>
          <a:bodyPr/>
          <a:lstStyle/>
          <a:p>
            <a:endParaRPr lang="en-IN"/>
          </a:p>
        </p:txBody>
      </p:sp>
      <p:sp>
        <p:nvSpPr>
          <p:cNvPr id="6" name="Slide Number Placeholder 6"/>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139859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704969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025896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924298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xmlns="" val="2028850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402031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893770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4"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33357335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10125939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FD4E71-5DF9-43C8-BE38-654B16EF4A2B}" type="datetimeFigureOut">
              <a:rPr lang="en-IN" smtClean="0"/>
              <a:pPr/>
              <a:t>23-09-2026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2065998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xmlns=""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xmlns=""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xmlns=""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xmlns=""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8FD4E71-5DF9-43C8-BE38-654B16EF4A2B}" type="datetimeFigureOut">
              <a:rPr lang="en-IN" smtClean="0"/>
              <a:pPr/>
              <a:t>23-09-2026</a:t>
            </a:fld>
            <a:endParaRPr lang="en-IN"/>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N"/>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DDCFFB3-C0E6-4E9B-9C6D-1811C89E2081}" type="slidenum">
              <a:rPr lang="en-IN" smtClean="0"/>
              <a:pPr/>
              <a:t>‹#›</a:t>
            </a:fld>
            <a:endParaRPr lang="en-IN"/>
          </a:p>
        </p:txBody>
      </p:sp>
    </p:spTree>
    <p:extLst>
      <p:ext uri="{BB962C8B-B14F-4D97-AF65-F5344CB8AC3E}">
        <p14:creationId xmlns:p14="http://schemas.microsoft.com/office/powerpoint/2010/main" xmlns="" val="332535542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8D6618-B73D-7839-38A1-C30E3A8728C6}"/>
              </a:ext>
            </a:extLst>
          </p:cNvPr>
          <p:cNvSpPr>
            <a:spLocks noGrp="1"/>
          </p:cNvSpPr>
          <p:nvPr>
            <p:ph type="ctrTitle"/>
          </p:nvPr>
        </p:nvSpPr>
        <p:spPr>
          <a:xfrm>
            <a:off x="1035213" y="1121229"/>
            <a:ext cx="8825658" cy="3329581"/>
          </a:xfrm>
        </p:spPr>
        <p:txBody>
          <a:bodyPr/>
          <a:lstStyle/>
          <a:p>
            <a:r>
              <a:rPr lang="en-IN" b="1" dirty="0">
                <a:latin typeface="Times New Roman" panose="02020603050405020304" pitchFamily="18" charset="0"/>
                <a:cs typeface="Times New Roman" panose="02020603050405020304" pitchFamily="18" charset="0"/>
              </a:rPr>
              <a:t>SAMKHYA </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PHILOSOPHY</a:t>
            </a:r>
          </a:p>
        </p:txBody>
      </p:sp>
      <p:sp>
        <p:nvSpPr>
          <p:cNvPr id="3" name="Subtitle 2">
            <a:extLst>
              <a:ext uri="{FF2B5EF4-FFF2-40B4-BE49-F238E27FC236}">
                <a16:creationId xmlns:a16="http://schemas.microsoft.com/office/drawing/2014/main" xmlns="" id="{74836724-8E6C-9AE2-982F-766F097448CE}"/>
              </a:ext>
            </a:extLst>
          </p:cNvPr>
          <p:cNvSpPr>
            <a:spLocks noGrp="1"/>
          </p:cNvSpPr>
          <p:nvPr>
            <p:ph type="subTitle" idx="1"/>
          </p:nvPr>
        </p:nvSpPr>
        <p:spPr/>
        <p:txBody>
          <a:bodyPr/>
          <a:lstStyle/>
          <a:p>
            <a:r>
              <a:rPr lang="en-IN" b="1" dirty="0" err="1">
                <a:latin typeface="Times New Roman" panose="02020603050405020304" pitchFamily="18" charset="0"/>
                <a:cs typeface="Times New Roman" panose="02020603050405020304" pitchFamily="18" charset="0"/>
              </a:rPr>
              <a:t>Barsha</a:t>
            </a:r>
            <a:r>
              <a:rPr lang="en-IN" b="1" dirty="0">
                <a:latin typeface="Times New Roman" panose="02020603050405020304" pitchFamily="18" charset="0"/>
                <a:cs typeface="Times New Roman" panose="02020603050405020304" pitchFamily="18" charset="0"/>
              </a:rPr>
              <a:t> </a:t>
            </a:r>
            <a:r>
              <a:rPr lang="en-IN" b="1" dirty="0" err="1" smtClean="0">
                <a:latin typeface="Times New Roman" panose="02020603050405020304" pitchFamily="18" charset="0"/>
                <a:cs typeface="Times New Roman" panose="02020603050405020304" pitchFamily="18" charset="0"/>
              </a:rPr>
              <a:t>dey</a:t>
            </a:r>
            <a:r>
              <a:rPr lang="en-IN" b="1" dirty="0">
                <a:latin typeface="Times New Roman" panose="02020603050405020304" pitchFamily="18" charset="0"/>
                <a:cs typeface="Times New Roman" panose="02020603050405020304" pitchFamily="18" charset="0"/>
              </a:rPr>
              <a:t> </a:t>
            </a:r>
            <a:r>
              <a:rPr lang="en-IN" b="1" dirty="0" smtClean="0">
                <a:latin typeface="Times New Roman" panose="02020603050405020304" pitchFamily="18" charset="0"/>
                <a:cs typeface="Times New Roman" panose="02020603050405020304" pitchFamily="18" charset="0"/>
              </a:rPr>
              <a:t>and </a:t>
            </a:r>
            <a:r>
              <a:rPr lang="en-IN" b="1" dirty="0" err="1" smtClean="0">
                <a:latin typeface="Times New Roman" panose="02020603050405020304" pitchFamily="18" charset="0"/>
                <a:cs typeface="Times New Roman" panose="02020603050405020304" pitchFamily="18" charset="0"/>
              </a:rPr>
              <a:t>archana</a:t>
            </a:r>
            <a:r>
              <a:rPr lang="en-IN" b="1" dirty="0" smtClean="0">
                <a:latin typeface="Times New Roman" panose="02020603050405020304" pitchFamily="18" charset="0"/>
                <a:cs typeface="Times New Roman" panose="02020603050405020304" pitchFamily="18" charset="0"/>
              </a:rPr>
              <a:t> das</a:t>
            </a:r>
            <a:endParaRPr lang="en-IN" b="1" dirty="0">
              <a:latin typeface="Times New Roman" panose="02020603050405020304" pitchFamily="18" charset="0"/>
              <a:cs typeface="Times New Roman" panose="02020603050405020304" pitchFamily="18" charset="0"/>
            </a:endParaRPr>
          </a:p>
          <a:p>
            <a:r>
              <a:rPr lang="en-IN" b="1" dirty="0" err="1" smtClean="0">
                <a:latin typeface="Times New Roman" panose="02020603050405020304" pitchFamily="18" charset="0"/>
                <a:cs typeface="Times New Roman" panose="02020603050405020304" pitchFamily="18" charset="0"/>
              </a:rPr>
              <a:t>Adp</a:t>
            </a:r>
            <a:r>
              <a:rPr lang="en-IN" b="1" dirty="0" smtClean="0">
                <a:latin typeface="Times New Roman" panose="02020603050405020304" pitchFamily="18" charset="0"/>
                <a:cs typeface="Times New Roman" panose="02020603050405020304" pitchFamily="18" charset="0"/>
              </a:rPr>
              <a:t> college</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95630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43B3D850-D90C-EBAD-8692-EE58DFC79952}"/>
              </a:ext>
            </a:extLst>
          </p:cNvPr>
          <p:cNvSpPr>
            <a:spLocks noGrp="1"/>
          </p:cNvSpPr>
          <p:nvPr>
            <p:ph idx="1"/>
          </p:nvPr>
        </p:nvSpPr>
        <p:spPr>
          <a:xfrm>
            <a:off x="838200" y="511629"/>
            <a:ext cx="10515600" cy="6193971"/>
          </a:xfrm>
        </p:spPr>
        <p:txBody>
          <a:bodyPr>
            <a:normAutofit lnSpcReduction="10000"/>
          </a:bodyPr>
          <a:lstStyle/>
          <a:p>
            <a:pPr algn="just"/>
            <a:r>
              <a:rPr lang="en-IN" sz="2400" dirty="0">
                <a:latin typeface="Times New Roman" panose="02020603050405020304" pitchFamily="18" charset="0"/>
                <a:cs typeface="Times New Roman" panose="02020603050405020304" pitchFamily="18" charset="0"/>
              </a:rPr>
              <a:t>1. Samkhya is one of the oldest schools of Indian philosophy.</a:t>
            </a:r>
          </a:p>
          <a:p>
            <a:pPr algn="just"/>
            <a:r>
              <a:rPr lang="en-IN" sz="2400" dirty="0">
                <a:latin typeface="Times New Roman" panose="02020603050405020304" pitchFamily="18" charset="0"/>
                <a:cs typeface="Times New Roman" panose="02020603050405020304" pitchFamily="18" charset="0"/>
              </a:rPr>
              <a:t>2. Kapila was the founder of Samkhya philosophy. The first work of Samkhya philosophy was the Samkhya Sutra, written by Kapila. Though the work was very brief, Kapila wrote another detailed work entitled the "Samkhya </a:t>
            </a:r>
            <a:r>
              <a:rPr lang="en-IN" sz="2400" dirty="0" err="1">
                <a:latin typeface="Times New Roman" panose="02020603050405020304" pitchFamily="18" charset="0"/>
                <a:cs typeface="Times New Roman" panose="02020603050405020304" pitchFamily="18" charset="0"/>
              </a:rPr>
              <a:t>Pravachana</a:t>
            </a:r>
            <a:r>
              <a:rPr lang="en-IN" sz="2400" dirty="0">
                <a:latin typeface="Times New Roman" panose="02020603050405020304" pitchFamily="18" charset="0"/>
                <a:cs typeface="Times New Roman" panose="02020603050405020304" pitchFamily="18" charset="0"/>
              </a:rPr>
              <a:t> Sutra"</a:t>
            </a:r>
          </a:p>
          <a:p>
            <a:pPr algn="just"/>
            <a:r>
              <a:rPr lang="en-IN" sz="2400" dirty="0">
                <a:latin typeface="Times New Roman" panose="02020603050405020304" pitchFamily="18" charset="0"/>
                <a:cs typeface="Times New Roman" panose="02020603050405020304" pitchFamily="18" charset="0"/>
              </a:rPr>
              <a:t>3. But the classical form of Samkhya was received from the "Samkhya Karika" of "</a:t>
            </a:r>
            <a:r>
              <a:rPr lang="en-IN" sz="2400" dirty="0" err="1">
                <a:latin typeface="Times New Roman" panose="02020603050405020304" pitchFamily="18" charset="0"/>
                <a:cs typeface="Times New Roman" panose="02020603050405020304" pitchFamily="18" charset="0"/>
              </a:rPr>
              <a:t>Ishvarakrishna</a:t>
            </a:r>
            <a:r>
              <a:rPr lang="en-IN" sz="2400" dirty="0">
                <a:latin typeface="Times New Roman" panose="02020603050405020304" pitchFamily="18" charset="0"/>
                <a:cs typeface="Times New Roman" panose="02020603050405020304" pitchFamily="18" charset="0"/>
              </a:rPr>
              <a:t>".</a:t>
            </a:r>
          </a:p>
          <a:p>
            <a:pPr algn="just"/>
            <a:r>
              <a:rPr lang="en-IN" sz="2400" dirty="0">
                <a:latin typeface="Times New Roman" panose="02020603050405020304" pitchFamily="18" charset="0"/>
                <a:cs typeface="Times New Roman" panose="02020603050405020304" pitchFamily="18" charset="0"/>
              </a:rPr>
              <a:t>4. Samkhya philosophy combines the basic doctrine of Samkhya and Yoga. Samkhya represent the theory and Yoga represent the application or the practical aspects.</a:t>
            </a:r>
          </a:p>
          <a:p>
            <a:pPr algn="just"/>
            <a:r>
              <a:rPr lang="en-IN" sz="2400" dirty="0">
                <a:latin typeface="Times New Roman" panose="02020603050405020304" pitchFamily="18" charset="0"/>
                <a:cs typeface="Times New Roman" panose="02020603050405020304" pitchFamily="18" charset="0"/>
              </a:rPr>
              <a:t>5. The word Samkhya is based upon the Sanskrit word Samkhya, which means number. </a:t>
            </a:r>
          </a:p>
          <a:p>
            <a:pPr algn="just"/>
            <a:r>
              <a:rPr lang="en-IN" sz="2400" dirty="0">
                <a:latin typeface="Times New Roman" panose="02020603050405020304" pitchFamily="18" charset="0"/>
                <a:cs typeface="Times New Roman" panose="02020603050405020304" pitchFamily="18" charset="0"/>
              </a:rPr>
              <a:t>6. The Samkhya philosophy deals with the number of realities that are present in the existence.</a:t>
            </a:r>
          </a:p>
          <a:p>
            <a:pPr algn="just"/>
            <a:r>
              <a:rPr lang="en-IN" sz="2400" dirty="0">
                <a:latin typeface="Times New Roman" panose="02020603050405020304" pitchFamily="18" charset="0"/>
                <a:cs typeface="Times New Roman" panose="02020603050405020304" pitchFamily="18" charset="0"/>
              </a:rPr>
              <a:t>7. Samkhya is a dualistic realism. It is dualistic because it advocates two ultimate realities, Prakriti or matter, and Purusha or the self.</a:t>
            </a:r>
          </a:p>
          <a:p>
            <a:pPr marL="0" indent="0" algn="just">
              <a:buNone/>
            </a:pP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25961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15EB31-0BF9-2255-536D-A1515985FE4C}"/>
              </a:ext>
            </a:extLst>
          </p:cNvPr>
          <p:cNvSpPr>
            <a:spLocks noGrp="1"/>
          </p:cNvSpPr>
          <p:nvPr>
            <p:ph idx="1"/>
          </p:nvPr>
        </p:nvSpPr>
        <p:spPr>
          <a:xfrm>
            <a:off x="838200" y="1502227"/>
            <a:ext cx="10515600" cy="6019801"/>
          </a:xfrm>
        </p:spPr>
        <p:txBody>
          <a:bodyPr>
            <a:normAutofit/>
          </a:bodyPr>
          <a:lstStyle/>
          <a:p>
            <a:pPr algn="just">
              <a:lnSpc>
                <a:spcPct val="107000"/>
              </a:lnSpc>
              <a:spcAft>
                <a:spcPts val="800"/>
              </a:spcAft>
              <a:buNone/>
            </a:pPr>
            <a:r>
              <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rPr>
              <a:t>Purusha </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Purusha is the soul or self. It is pure consciousness, eternal, inactive, absolute, free, and unknowable. It is the only source of consciousness. Purusha cannot evolve anything on its own. Purusha is neither a cause nor an effect. This means that it neither produces nor is produced by anything.</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rPr>
              <a:t>Prakriti</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Prakriti is eternal, unconscious, and active. Prakriti is the first cause of the manifested material universe and everything except Purusha. It accounts for whatever is physical, including both mind and matter. It is the sum of universal energy. Prakriti is dynamic because the three Gunas of Prakriti are always changing. There are three Gunas found in Prakriti.</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IN" sz="2400" dirty="0"/>
          </a:p>
        </p:txBody>
      </p:sp>
    </p:spTree>
    <p:extLst>
      <p:ext uri="{BB962C8B-B14F-4D97-AF65-F5344CB8AC3E}">
        <p14:creationId xmlns:p14="http://schemas.microsoft.com/office/powerpoint/2010/main" xmlns="" val="1383526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02E6F48-A8C8-03C3-46A9-214AE672BA32}"/>
              </a:ext>
            </a:extLst>
          </p:cNvPr>
          <p:cNvSpPr>
            <a:spLocks noGrp="1"/>
          </p:cNvSpPr>
          <p:nvPr>
            <p:ph idx="1"/>
          </p:nvPr>
        </p:nvSpPr>
        <p:spPr>
          <a:xfrm>
            <a:off x="838200" y="1197428"/>
            <a:ext cx="10515600" cy="6019800"/>
          </a:xfrm>
        </p:spPr>
        <p:txBody>
          <a:bodyPr>
            <a:noAutofit/>
          </a:bodyPr>
          <a:lstStyle/>
          <a:p>
            <a:pPr algn="just">
              <a:lnSpc>
                <a:spcPct val="107000"/>
              </a:lnSpc>
              <a:spcAft>
                <a:spcPts val="800"/>
              </a:spcAft>
              <a:buNone/>
            </a:pP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1. Sattva – It represents purity, fitness, lightness, illumination, and joy. It is associated with the </a:t>
            </a:r>
            <a:r>
              <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rPr>
              <a:t>white</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colour.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2. Rajas – It represents dynamism, activity, excitement, and passion. It is associated with the </a:t>
            </a:r>
            <a:r>
              <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rPr>
              <a:t>red </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colour.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3. Tamas – It is the opposite of Sattva and represents heaviness, laziness, drowsiness, obstruction, and darkness. It is associated with the </a:t>
            </a:r>
            <a:r>
              <a:rPr lang="en-IN" sz="2400" b="1" kern="100" dirty="0">
                <a:effectLst/>
                <a:latin typeface="Times New Roman" panose="02020603050405020304" pitchFamily="18" charset="0"/>
                <a:ea typeface="Calibri" panose="020F0502020204030204" pitchFamily="34" charset="0"/>
                <a:cs typeface="Times New Roman" panose="02020603050405020304" pitchFamily="18" charset="0"/>
              </a:rPr>
              <a:t>black </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colour.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lnSpc>
                <a:spcPct val="107000"/>
              </a:lnSpc>
              <a:spcAft>
                <a:spcPts val="800"/>
              </a:spcAft>
              <a:buNone/>
            </a:pP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These three Gunas are present in all the objects of the world. None of them exists alone. Each Guna tries to dominate the other two. There are two types of transformations that occur in the Gunas: </a:t>
            </a:r>
            <a:r>
              <a:rPr lang="en-IN" sz="2400" kern="100" dirty="0" err="1">
                <a:effectLst/>
                <a:latin typeface="Times New Roman" panose="02020603050405020304" pitchFamily="18" charset="0"/>
                <a:ea typeface="Calibri" panose="020F0502020204030204" pitchFamily="34" charset="0"/>
                <a:cs typeface="Times New Roman" panose="02020603050405020304" pitchFamily="18" charset="0"/>
              </a:rPr>
              <a:t>Savpura</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IN" sz="2400" kern="100" dirty="0" err="1">
                <a:effectLst/>
                <a:latin typeface="Times New Roman" panose="02020603050405020304" pitchFamily="18" charset="0"/>
                <a:ea typeface="Calibri" panose="020F0502020204030204" pitchFamily="34" charset="0"/>
                <a:cs typeface="Times New Roman" panose="02020603050405020304" pitchFamily="18" charset="0"/>
              </a:rPr>
              <a:t>svarupaparinama</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and Virupa.</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IN" sz="2400" dirty="0"/>
          </a:p>
        </p:txBody>
      </p:sp>
    </p:spTree>
    <p:extLst>
      <p:ext uri="{BB962C8B-B14F-4D97-AF65-F5344CB8AC3E}">
        <p14:creationId xmlns:p14="http://schemas.microsoft.com/office/powerpoint/2010/main" xmlns="" val="213769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5644F4D-FDE2-A4BD-16C5-EB8A0E711FD3}"/>
              </a:ext>
            </a:extLst>
          </p:cNvPr>
          <p:cNvSpPr txBox="1"/>
          <p:nvPr/>
        </p:nvSpPr>
        <p:spPr>
          <a:xfrm>
            <a:off x="1240971" y="1676146"/>
            <a:ext cx="10145486" cy="3439468"/>
          </a:xfrm>
          <a:prstGeom prst="rect">
            <a:avLst/>
          </a:prstGeom>
          <a:noFill/>
        </p:spPr>
        <p:txBody>
          <a:bodyPr wrap="square">
            <a:spAutoFit/>
          </a:bodyPr>
          <a:lstStyle/>
          <a:p>
            <a:pPr algn="just">
              <a:lnSpc>
                <a:spcPct val="107000"/>
              </a:lnSpc>
              <a:spcAft>
                <a:spcPts val="800"/>
              </a:spcAft>
              <a:buNone/>
            </a:pPr>
            <a:r>
              <a:rPr lang="en-IN" sz="2400" kern="100" dirty="0" err="1">
                <a:effectLst/>
                <a:latin typeface="Times New Roman" panose="02020603050405020304" pitchFamily="18" charset="0"/>
                <a:ea typeface="Calibri" panose="020F0502020204030204" pitchFamily="34" charset="0"/>
                <a:cs typeface="Times New Roman" panose="02020603050405020304" pitchFamily="18" charset="0"/>
              </a:rPr>
              <a:t>Savpura</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IN" sz="2400" kern="100" dirty="0" err="1">
                <a:effectLst/>
                <a:latin typeface="Times New Roman" panose="02020603050405020304" pitchFamily="18" charset="0"/>
                <a:ea typeface="Calibri" panose="020F0502020204030204" pitchFamily="34" charset="0"/>
                <a:cs typeface="Times New Roman" panose="02020603050405020304" pitchFamily="18" charset="0"/>
              </a:rPr>
              <a:t>svarupaparinama</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transformation:- During Pralaya, or the dissolution of the world, the Gunas change within themselves without changing the other Gunas. They transform while retaining their own characteristics. This is called </a:t>
            </a:r>
            <a:r>
              <a:rPr lang="en-IN" sz="2400" kern="100" dirty="0" err="1">
                <a:effectLst/>
                <a:latin typeface="Times New Roman" panose="02020603050405020304" pitchFamily="18" charset="0"/>
                <a:ea typeface="Calibri" panose="020F0502020204030204" pitchFamily="34" charset="0"/>
                <a:cs typeface="Times New Roman" panose="02020603050405020304" pitchFamily="18" charset="0"/>
              </a:rPr>
              <a:t>Savpura</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or </a:t>
            </a:r>
            <a:r>
              <a:rPr lang="en-IN" sz="2400" kern="100" dirty="0" err="1">
                <a:effectLst/>
                <a:latin typeface="Times New Roman" panose="02020603050405020304" pitchFamily="18" charset="0"/>
                <a:ea typeface="Calibri" panose="020F0502020204030204" pitchFamily="34" charset="0"/>
                <a:cs typeface="Times New Roman" panose="02020603050405020304" pitchFamily="18" charset="0"/>
              </a:rPr>
              <a:t>svarupaparinama</a:t>
            </a: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 or homogeneous transformation.</a:t>
            </a:r>
          </a:p>
          <a:p>
            <a:pPr algn="just">
              <a:lnSpc>
                <a:spcPct val="107000"/>
              </a:lnSpc>
              <a:spcAft>
                <a:spcPts val="800"/>
              </a:spcAf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en-IN" sz="2400" kern="100" dirty="0">
                <a:effectLst/>
                <a:latin typeface="Times New Roman" panose="02020603050405020304" pitchFamily="18" charset="0"/>
                <a:ea typeface="Calibri" panose="020F0502020204030204" pitchFamily="34" charset="0"/>
                <a:cs typeface="Times New Roman" panose="02020603050405020304" pitchFamily="18" charset="0"/>
              </a:rPr>
              <a:t>Virupa transformation:- When the Gunas are in a state of constant flux and each Guna tries to dominate the other two, it is called Virupa or heterogeneous transformation. In this transformation, one Guna tries to dominate the others.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955946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xmlns="" id="{8DE392FE-A019-C289-15D9-FD57165C8197}"/>
              </a:ext>
            </a:extLst>
          </p:cNvPr>
          <p:cNvCxnSpPr/>
          <p:nvPr/>
        </p:nvCxnSpPr>
        <p:spPr>
          <a:xfrm>
            <a:off x="4441371" y="1654629"/>
            <a:ext cx="0" cy="0"/>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xmlns="" id="{01DF0C8D-A408-F831-7438-33F20E4240D3}"/>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9342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xmlns="" val="28777326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40</TotalTime>
  <Words>518</Words>
  <Application>Microsoft Office PowerPoint</Application>
  <PresentationFormat>Custom</PresentationFormat>
  <Paragraphs>19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Ion</vt:lpstr>
      <vt:lpstr>SAMKHYA  PHILOSOPHY</vt:lpstr>
      <vt:lpstr>Slide 2</vt:lpstr>
      <vt:lpstr>Slide 3</vt:lpstr>
      <vt:lpstr>Slide 4</vt:lpstr>
      <vt:lpstr>Slide 5</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SAMKHYA  PHILOSOPHY</dc:title>
  <dc:creator>Barsha Dey</dc:creator>
  <cp:lastModifiedBy>Lenovo</cp:lastModifiedBy>
  <cp:revision>2</cp:revision>
  <dcterms:created xsi:type="dcterms:W3CDTF">2026-09-22T16:45:22Z</dcterms:created>
  <dcterms:modified xsi:type="dcterms:W3CDTF">2026-09-23T15:27:45Z</dcterms:modified>
</cp:coreProperties>
</file>