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diagrams/quickStyle3.xml" ContentType="application/vnd.openxmlformats-officedocument.drawingml.diagramStyl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61" r:id="rId5"/>
    <p:sldId id="263" r:id="rId6"/>
    <p:sldId id="264" r:id="rId7"/>
    <p:sldId id="265" r:id="rId8"/>
    <p:sldId id="266" r:id="rId9"/>
    <p:sldId id="267" r:id="rId10"/>
    <p:sldId id="268" r:id="rId11"/>
    <p:sldId id="269" r:id="rId1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DDD3EA-6DFC-4859-BC49-A2A2355452C2}"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560B9A00-DAAF-4AB6-A19E-7AECBAAC792E}">
      <dgm:prSet phldrT="[Text]"/>
      <dgm:spPr/>
      <dgm:t>
        <a:bodyPr/>
        <a:lstStyle/>
        <a:p>
          <a:r>
            <a:rPr lang="en-US" dirty="0" smtClean="0">
              <a:latin typeface="Times New Roman" pitchFamily="18" charset="0"/>
              <a:cs typeface="Times New Roman" pitchFamily="18" charset="0"/>
            </a:rPr>
            <a:t>Capital Market( deals with long term lending and borrowing of funds)</a:t>
          </a:r>
          <a:endParaRPr lang="en-US" dirty="0">
            <a:latin typeface="Times New Roman" pitchFamily="18" charset="0"/>
            <a:cs typeface="Times New Roman" pitchFamily="18" charset="0"/>
          </a:endParaRPr>
        </a:p>
      </dgm:t>
    </dgm:pt>
    <dgm:pt modelId="{ECF04EB2-FF1C-4C53-BDE9-6B3AA61A0528}" type="parTrans" cxnId="{449BAC3D-F2F9-4F51-B895-9D605EC5735D}">
      <dgm:prSet/>
      <dgm:spPr/>
      <dgm:t>
        <a:bodyPr/>
        <a:lstStyle/>
        <a:p>
          <a:endParaRPr lang="en-US"/>
        </a:p>
      </dgm:t>
    </dgm:pt>
    <dgm:pt modelId="{8F44F164-7F2D-447C-9912-21B9275F3516}" type="sibTrans" cxnId="{449BAC3D-F2F9-4F51-B895-9D605EC5735D}">
      <dgm:prSet/>
      <dgm:spPr/>
      <dgm:t>
        <a:bodyPr/>
        <a:lstStyle/>
        <a:p>
          <a:endParaRPr lang="en-US"/>
        </a:p>
      </dgm:t>
    </dgm:pt>
    <dgm:pt modelId="{CA56F42D-63FB-4818-BFF9-A4C09D8B1A57}">
      <dgm:prSet phldrT="[Text]"/>
      <dgm:spPr/>
      <dgm:t>
        <a:bodyPr/>
        <a:lstStyle/>
        <a:p>
          <a:r>
            <a:rPr lang="en-US" dirty="0" smtClean="0">
              <a:latin typeface="Times New Roman" pitchFamily="18" charset="0"/>
              <a:cs typeface="Times New Roman" pitchFamily="18" charset="0"/>
            </a:rPr>
            <a:t>Money Market (Deals with short term lending and borrowing of funds) </a:t>
          </a:r>
          <a:endParaRPr lang="en-US" dirty="0">
            <a:latin typeface="Times New Roman" pitchFamily="18" charset="0"/>
            <a:cs typeface="Times New Roman" pitchFamily="18" charset="0"/>
          </a:endParaRPr>
        </a:p>
      </dgm:t>
    </dgm:pt>
    <dgm:pt modelId="{49C8EA8A-C310-441A-A2C0-8985F124B823}" type="parTrans" cxnId="{10E8BDCC-9442-46AB-8AB3-71EA4D89D129}">
      <dgm:prSet/>
      <dgm:spPr/>
      <dgm:t>
        <a:bodyPr/>
        <a:lstStyle/>
        <a:p>
          <a:endParaRPr lang="en-US"/>
        </a:p>
      </dgm:t>
    </dgm:pt>
    <dgm:pt modelId="{824167E7-B983-4154-9A84-90BA47EE3735}" type="sibTrans" cxnId="{10E8BDCC-9442-46AB-8AB3-71EA4D89D129}">
      <dgm:prSet/>
      <dgm:spPr/>
      <dgm:t>
        <a:bodyPr/>
        <a:lstStyle/>
        <a:p>
          <a:endParaRPr lang="en-US"/>
        </a:p>
      </dgm:t>
    </dgm:pt>
    <dgm:pt modelId="{84997812-FD1D-47E7-8548-EA4F1A7C9A22}">
      <dgm:prSet custT="1"/>
      <dgm:spPr/>
      <dgm:t>
        <a:bodyPr/>
        <a:lstStyle/>
        <a:p>
          <a:r>
            <a:rPr lang="en-US" sz="2400" dirty="0" smtClean="0">
              <a:latin typeface="Times New Roman" pitchFamily="18" charset="0"/>
              <a:cs typeface="Times New Roman" pitchFamily="18" charset="0"/>
            </a:rPr>
            <a:t>Financial markets</a:t>
          </a:r>
          <a:endParaRPr lang="en-US" sz="2400" dirty="0">
            <a:latin typeface="Times New Roman" pitchFamily="18" charset="0"/>
            <a:cs typeface="Times New Roman" pitchFamily="18" charset="0"/>
          </a:endParaRPr>
        </a:p>
      </dgm:t>
    </dgm:pt>
    <dgm:pt modelId="{5CE82371-2790-4B58-B7C7-46C13DF2EE56}" type="parTrans" cxnId="{732C501D-49E3-4CF9-B47B-07B526DF6900}">
      <dgm:prSet/>
      <dgm:spPr/>
      <dgm:t>
        <a:bodyPr/>
        <a:lstStyle/>
        <a:p>
          <a:endParaRPr lang="en-US"/>
        </a:p>
      </dgm:t>
    </dgm:pt>
    <dgm:pt modelId="{C8DD4A6A-7128-4AEF-BAEE-2AECF01FD78A}" type="sibTrans" cxnId="{732C501D-49E3-4CF9-B47B-07B526DF6900}">
      <dgm:prSet/>
      <dgm:spPr/>
      <dgm:t>
        <a:bodyPr/>
        <a:lstStyle/>
        <a:p>
          <a:endParaRPr lang="en-US"/>
        </a:p>
      </dgm:t>
    </dgm:pt>
    <dgm:pt modelId="{F1279D98-2396-486E-BA4F-E4F9775CC09F}" type="pres">
      <dgm:prSet presAssocID="{C1DDD3EA-6DFC-4859-BC49-A2A2355452C2}" presName="Name0" presStyleCnt="0">
        <dgm:presLayoutVars>
          <dgm:dir/>
          <dgm:resizeHandles val="exact"/>
        </dgm:presLayoutVars>
      </dgm:prSet>
      <dgm:spPr/>
      <dgm:t>
        <a:bodyPr/>
        <a:lstStyle/>
        <a:p>
          <a:endParaRPr lang="en-US"/>
        </a:p>
      </dgm:t>
    </dgm:pt>
    <dgm:pt modelId="{DD8DB10E-7CE1-4F44-AAAB-2CC4B8723E43}" type="pres">
      <dgm:prSet presAssocID="{84997812-FD1D-47E7-8548-EA4F1A7C9A22}" presName="node" presStyleLbl="node1" presStyleIdx="0" presStyleCnt="3" custScaleX="101237" custScaleY="88063">
        <dgm:presLayoutVars>
          <dgm:bulletEnabled val="1"/>
        </dgm:presLayoutVars>
      </dgm:prSet>
      <dgm:spPr/>
      <dgm:t>
        <a:bodyPr/>
        <a:lstStyle/>
        <a:p>
          <a:endParaRPr lang="en-US"/>
        </a:p>
      </dgm:t>
    </dgm:pt>
    <dgm:pt modelId="{F6DFD298-9587-44E7-8BF1-52551A84BDDC}" type="pres">
      <dgm:prSet presAssocID="{C8DD4A6A-7128-4AEF-BAEE-2AECF01FD78A}" presName="sibTrans" presStyleLbl="sibTrans2D1" presStyleIdx="0" presStyleCnt="3"/>
      <dgm:spPr/>
      <dgm:t>
        <a:bodyPr/>
        <a:lstStyle/>
        <a:p>
          <a:endParaRPr lang="en-US"/>
        </a:p>
      </dgm:t>
    </dgm:pt>
    <dgm:pt modelId="{DD2037DC-4CD1-49C4-A7C3-44C91EE9B668}" type="pres">
      <dgm:prSet presAssocID="{C8DD4A6A-7128-4AEF-BAEE-2AECF01FD78A}" presName="connectorText" presStyleLbl="sibTrans2D1" presStyleIdx="0" presStyleCnt="3"/>
      <dgm:spPr/>
      <dgm:t>
        <a:bodyPr/>
        <a:lstStyle/>
        <a:p>
          <a:endParaRPr lang="en-US"/>
        </a:p>
      </dgm:t>
    </dgm:pt>
    <dgm:pt modelId="{F2482C37-2781-4008-8F7F-5ECEB442A09F}" type="pres">
      <dgm:prSet presAssocID="{560B9A00-DAAF-4AB6-A19E-7AECBAAC792E}" presName="node" presStyleLbl="node1" presStyleIdx="1" presStyleCnt="3">
        <dgm:presLayoutVars>
          <dgm:bulletEnabled val="1"/>
        </dgm:presLayoutVars>
      </dgm:prSet>
      <dgm:spPr/>
      <dgm:t>
        <a:bodyPr/>
        <a:lstStyle/>
        <a:p>
          <a:endParaRPr lang="en-US"/>
        </a:p>
      </dgm:t>
    </dgm:pt>
    <dgm:pt modelId="{658354CE-3994-43CE-A99E-A9732093BDF8}" type="pres">
      <dgm:prSet presAssocID="{8F44F164-7F2D-447C-9912-21B9275F3516}" presName="sibTrans" presStyleLbl="sibTrans2D1" presStyleIdx="1" presStyleCnt="3"/>
      <dgm:spPr/>
      <dgm:t>
        <a:bodyPr/>
        <a:lstStyle/>
        <a:p>
          <a:endParaRPr lang="en-US"/>
        </a:p>
      </dgm:t>
    </dgm:pt>
    <dgm:pt modelId="{F31781D1-792A-4D01-A413-F014D0466CBB}" type="pres">
      <dgm:prSet presAssocID="{8F44F164-7F2D-447C-9912-21B9275F3516}" presName="connectorText" presStyleLbl="sibTrans2D1" presStyleIdx="1" presStyleCnt="3"/>
      <dgm:spPr/>
      <dgm:t>
        <a:bodyPr/>
        <a:lstStyle/>
        <a:p>
          <a:endParaRPr lang="en-US"/>
        </a:p>
      </dgm:t>
    </dgm:pt>
    <dgm:pt modelId="{68363F84-6055-48FB-A24F-5AD294C45FD3}" type="pres">
      <dgm:prSet presAssocID="{CA56F42D-63FB-4818-BFF9-A4C09D8B1A57}" presName="node" presStyleLbl="node1" presStyleIdx="2" presStyleCnt="3" custRadScaleRad="97051" custRadScaleInc="5280">
        <dgm:presLayoutVars>
          <dgm:bulletEnabled val="1"/>
        </dgm:presLayoutVars>
      </dgm:prSet>
      <dgm:spPr/>
      <dgm:t>
        <a:bodyPr/>
        <a:lstStyle/>
        <a:p>
          <a:endParaRPr lang="en-US"/>
        </a:p>
      </dgm:t>
    </dgm:pt>
    <dgm:pt modelId="{7730DD64-339A-4DA7-AC8D-EF2B30E0F40F}" type="pres">
      <dgm:prSet presAssocID="{824167E7-B983-4154-9A84-90BA47EE3735}" presName="sibTrans" presStyleLbl="sibTrans2D1" presStyleIdx="2" presStyleCnt="3"/>
      <dgm:spPr/>
      <dgm:t>
        <a:bodyPr/>
        <a:lstStyle/>
        <a:p>
          <a:endParaRPr lang="en-US"/>
        </a:p>
      </dgm:t>
    </dgm:pt>
    <dgm:pt modelId="{37DB60AB-3D38-4861-B594-0F0DA6AF18A8}" type="pres">
      <dgm:prSet presAssocID="{824167E7-B983-4154-9A84-90BA47EE3735}" presName="connectorText" presStyleLbl="sibTrans2D1" presStyleIdx="2" presStyleCnt="3"/>
      <dgm:spPr/>
      <dgm:t>
        <a:bodyPr/>
        <a:lstStyle/>
        <a:p>
          <a:endParaRPr lang="en-US"/>
        </a:p>
      </dgm:t>
    </dgm:pt>
  </dgm:ptLst>
  <dgm:cxnLst>
    <dgm:cxn modelId="{C604230A-898E-48DE-AF43-7A20B7222A3A}" type="presOf" srcId="{560B9A00-DAAF-4AB6-A19E-7AECBAAC792E}" destId="{F2482C37-2781-4008-8F7F-5ECEB442A09F}" srcOrd="0" destOrd="0" presId="urn:microsoft.com/office/officeart/2005/8/layout/cycle7"/>
    <dgm:cxn modelId="{97C63BAF-1E39-4404-93C0-9754F1B460AF}" type="presOf" srcId="{C8DD4A6A-7128-4AEF-BAEE-2AECF01FD78A}" destId="{DD2037DC-4CD1-49C4-A7C3-44C91EE9B668}" srcOrd="1" destOrd="0" presId="urn:microsoft.com/office/officeart/2005/8/layout/cycle7"/>
    <dgm:cxn modelId="{10E8BDCC-9442-46AB-8AB3-71EA4D89D129}" srcId="{C1DDD3EA-6DFC-4859-BC49-A2A2355452C2}" destId="{CA56F42D-63FB-4818-BFF9-A4C09D8B1A57}" srcOrd="2" destOrd="0" parTransId="{49C8EA8A-C310-441A-A2C0-8985F124B823}" sibTransId="{824167E7-B983-4154-9A84-90BA47EE3735}"/>
    <dgm:cxn modelId="{100C3316-1BE3-49DE-B439-FD3E215CAD6F}" type="presOf" srcId="{824167E7-B983-4154-9A84-90BA47EE3735}" destId="{7730DD64-339A-4DA7-AC8D-EF2B30E0F40F}" srcOrd="0" destOrd="0" presId="urn:microsoft.com/office/officeart/2005/8/layout/cycle7"/>
    <dgm:cxn modelId="{5BBC3F11-422D-4C6B-B107-7A82C44F39CA}" type="presOf" srcId="{C8DD4A6A-7128-4AEF-BAEE-2AECF01FD78A}" destId="{F6DFD298-9587-44E7-8BF1-52551A84BDDC}" srcOrd="0" destOrd="0" presId="urn:microsoft.com/office/officeart/2005/8/layout/cycle7"/>
    <dgm:cxn modelId="{B728B817-89EF-4A5D-93FD-5CCEEF216DD4}" type="presOf" srcId="{824167E7-B983-4154-9A84-90BA47EE3735}" destId="{37DB60AB-3D38-4861-B594-0F0DA6AF18A8}" srcOrd="1" destOrd="0" presId="urn:microsoft.com/office/officeart/2005/8/layout/cycle7"/>
    <dgm:cxn modelId="{449BAC3D-F2F9-4F51-B895-9D605EC5735D}" srcId="{C1DDD3EA-6DFC-4859-BC49-A2A2355452C2}" destId="{560B9A00-DAAF-4AB6-A19E-7AECBAAC792E}" srcOrd="1" destOrd="0" parTransId="{ECF04EB2-FF1C-4C53-BDE9-6B3AA61A0528}" sibTransId="{8F44F164-7F2D-447C-9912-21B9275F3516}"/>
    <dgm:cxn modelId="{BC8C49F4-340B-4696-B439-14D54057F75C}" type="presOf" srcId="{8F44F164-7F2D-447C-9912-21B9275F3516}" destId="{F31781D1-792A-4D01-A413-F014D0466CBB}" srcOrd="1" destOrd="0" presId="urn:microsoft.com/office/officeart/2005/8/layout/cycle7"/>
    <dgm:cxn modelId="{09F2FA6D-AB6E-45C0-8311-F2AE329D1DE3}" type="presOf" srcId="{C1DDD3EA-6DFC-4859-BC49-A2A2355452C2}" destId="{F1279D98-2396-486E-BA4F-E4F9775CC09F}" srcOrd="0" destOrd="0" presId="urn:microsoft.com/office/officeart/2005/8/layout/cycle7"/>
    <dgm:cxn modelId="{57A15425-3ED5-440F-AC2A-8E3B339942C4}" type="presOf" srcId="{84997812-FD1D-47E7-8548-EA4F1A7C9A22}" destId="{DD8DB10E-7CE1-4F44-AAAB-2CC4B8723E43}" srcOrd="0" destOrd="0" presId="urn:microsoft.com/office/officeart/2005/8/layout/cycle7"/>
    <dgm:cxn modelId="{53D31D2D-3AA8-48E9-A09D-F6E8801CAC3A}" type="presOf" srcId="{CA56F42D-63FB-4818-BFF9-A4C09D8B1A57}" destId="{68363F84-6055-48FB-A24F-5AD294C45FD3}" srcOrd="0" destOrd="0" presId="urn:microsoft.com/office/officeart/2005/8/layout/cycle7"/>
    <dgm:cxn modelId="{732C501D-49E3-4CF9-B47B-07B526DF6900}" srcId="{C1DDD3EA-6DFC-4859-BC49-A2A2355452C2}" destId="{84997812-FD1D-47E7-8548-EA4F1A7C9A22}" srcOrd="0" destOrd="0" parTransId="{5CE82371-2790-4B58-B7C7-46C13DF2EE56}" sibTransId="{C8DD4A6A-7128-4AEF-BAEE-2AECF01FD78A}"/>
    <dgm:cxn modelId="{DA248D23-AB9E-4517-B5AD-C03774180C83}" type="presOf" srcId="{8F44F164-7F2D-447C-9912-21B9275F3516}" destId="{658354CE-3994-43CE-A99E-A9732093BDF8}" srcOrd="0" destOrd="0" presId="urn:microsoft.com/office/officeart/2005/8/layout/cycle7"/>
    <dgm:cxn modelId="{49A69CD0-1E96-4B25-8516-B3B215260EA0}" type="presParOf" srcId="{F1279D98-2396-486E-BA4F-E4F9775CC09F}" destId="{DD8DB10E-7CE1-4F44-AAAB-2CC4B8723E43}" srcOrd="0" destOrd="0" presId="urn:microsoft.com/office/officeart/2005/8/layout/cycle7"/>
    <dgm:cxn modelId="{432E778C-34E0-4CD1-8C10-9F5AE7706DAC}" type="presParOf" srcId="{F1279D98-2396-486E-BA4F-E4F9775CC09F}" destId="{F6DFD298-9587-44E7-8BF1-52551A84BDDC}" srcOrd="1" destOrd="0" presId="urn:microsoft.com/office/officeart/2005/8/layout/cycle7"/>
    <dgm:cxn modelId="{6C71712A-E768-46FB-8FAB-1DF6BD6D5D48}" type="presParOf" srcId="{F6DFD298-9587-44E7-8BF1-52551A84BDDC}" destId="{DD2037DC-4CD1-49C4-A7C3-44C91EE9B668}" srcOrd="0" destOrd="0" presId="urn:microsoft.com/office/officeart/2005/8/layout/cycle7"/>
    <dgm:cxn modelId="{16923118-BBDC-4976-94F0-0C981202E232}" type="presParOf" srcId="{F1279D98-2396-486E-BA4F-E4F9775CC09F}" destId="{F2482C37-2781-4008-8F7F-5ECEB442A09F}" srcOrd="2" destOrd="0" presId="urn:microsoft.com/office/officeart/2005/8/layout/cycle7"/>
    <dgm:cxn modelId="{BD299C29-D900-4C93-935E-7E5884C6416A}" type="presParOf" srcId="{F1279D98-2396-486E-BA4F-E4F9775CC09F}" destId="{658354CE-3994-43CE-A99E-A9732093BDF8}" srcOrd="3" destOrd="0" presId="urn:microsoft.com/office/officeart/2005/8/layout/cycle7"/>
    <dgm:cxn modelId="{C598F7E3-6975-4FCD-BB9F-5D6C63A6598B}" type="presParOf" srcId="{658354CE-3994-43CE-A99E-A9732093BDF8}" destId="{F31781D1-792A-4D01-A413-F014D0466CBB}" srcOrd="0" destOrd="0" presId="urn:microsoft.com/office/officeart/2005/8/layout/cycle7"/>
    <dgm:cxn modelId="{2C0F3EEC-3AF8-4AF5-A054-83F31B4F0475}" type="presParOf" srcId="{F1279D98-2396-486E-BA4F-E4F9775CC09F}" destId="{68363F84-6055-48FB-A24F-5AD294C45FD3}" srcOrd="4" destOrd="0" presId="urn:microsoft.com/office/officeart/2005/8/layout/cycle7"/>
    <dgm:cxn modelId="{3EE2821F-2B7B-4CD9-A1B4-937C75930F3F}" type="presParOf" srcId="{F1279D98-2396-486E-BA4F-E4F9775CC09F}" destId="{7730DD64-339A-4DA7-AC8D-EF2B30E0F40F}" srcOrd="5" destOrd="0" presId="urn:microsoft.com/office/officeart/2005/8/layout/cycle7"/>
    <dgm:cxn modelId="{95A11E37-15F6-4881-AD32-621D6863C75D}" type="presParOf" srcId="{7730DD64-339A-4DA7-AC8D-EF2B30E0F40F}" destId="{37DB60AB-3D38-4861-B594-0F0DA6AF18A8}" srcOrd="0" destOrd="0" presId="urn:microsoft.com/office/officeart/2005/8/layout/cycle7"/>
  </dgm:cxnLst>
  <dgm:bg/>
  <dgm:whole/>
</dgm:dataModel>
</file>

<file path=ppt/diagrams/data2.xml><?xml version="1.0" encoding="utf-8"?>
<dgm:dataModel xmlns:dgm="http://schemas.openxmlformats.org/drawingml/2006/diagram" xmlns:a="http://schemas.openxmlformats.org/drawingml/2006/main">
  <dgm:ptLst>
    <dgm:pt modelId="{C1DDD3EA-6DFC-4859-BC49-A2A2355452C2}"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560B9A00-DAAF-4AB6-A19E-7AECBAAC792E}">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en-US" sz="2000" b="0" i="1" dirty="0" smtClean="0">
              <a:latin typeface="Times New Roman" pitchFamily="18" charset="0"/>
              <a:cs typeface="Times New Roman" pitchFamily="18" charset="0"/>
            </a:rPr>
            <a:t>Secondary market: </a:t>
          </a:r>
        </a:p>
        <a:p>
          <a:r>
            <a:rPr lang="en-US" sz="2000" b="0" i="1" dirty="0" smtClean="0">
              <a:latin typeface="Times New Roman" pitchFamily="18" charset="0"/>
              <a:cs typeface="Times New Roman" pitchFamily="18" charset="0"/>
            </a:rPr>
            <a:t>It is market where previously issued credit instruments are bought and sold</a:t>
          </a:r>
          <a:r>
            <a:rPr lang="en-US" sz="1600" b="0" i="1" dirty="0" smtClean="0">
              <a:latin typeface="Times New Roman" pitchFamily="18" charset="0"/>
              <a:cs typeface="Times New Roman" pitchFamily="18" charset="0"/>
            </a:rPr>
            <a:t>.</a:t>
          </a:r>
          <a:endParaRPr lang="en-US" sz="1600" b="0" i="1" dirty="0">
            <a:latin typeface="Times New Roman" pitchFamily="18" charset="0"/>
            <a:cs typeface="Times New Roman" pitchFamily="18" charset="0"/>
          </a:endParaRPr>
        </a:p>
      </dgm:t>
    </dgm:pt>
    <dgm:pt modelId="{ECF04EB2-FF1C-4C53-BDE9-6B3AA61A0528}" type="parTrans" cxnId="{449BAC3D-F2F9-4F51-B895-9D605EC5735D}">
      <dgm:prSet/>
      <dgm:spPr/>
      <dgm:t>
        <a:bodyPr/>
        <a:lstStyle/>
        <a:p>
          <a:endParaRPr lang="en-US"/>
        </a:p>
      </dgm:t>
    </dgm:pt>
    <dgm:pt modelId="{8F44F164-7F2D-447C-9912-21B9275F3516}" type="sibTrans" cxnId="{449BAC3D-F2F9-4F51-B895-9D605EC5735D}">
      <dgm:prSet/>
      <dgm:spPr/>
      <dgm:t>
        <a:bodyPr/>
        <a:lstStyle/>
        <a:p>
          <a:endParaRPr lang="en-US"/>
        </a:p>
      </dgm:t>
    </dgm:pt>
    <dgm:pt modelId="{84997812-FD1D-47E7-8548-EA4F1A7C9A22}">
      <dgm:prSet custT="1">
        <dgm:style>
          <a:lnRef idx="1">
            <a:schemeClr val="accent3"/>
          </a:lnRef>
          <a:fillRef idx="2">
            <a:schemeClr val="accent3"/>
          </a:fillRef>
          <a:effectRef idx="1">
            <a:schemeClr val="accent3"/>
          </a:effectRef>
          <a:fontRef idx="minor">
            <a:schemeClr val="dk1"/>
          </a:fontRef>
        </dgm:style>
      </dgm:prSet>
      <dgm:spPr/>
      <dgm:t>
        <a:bodyPr/>
        <a:lstStyle/>
        <a:p>
          <a:r>
            <a:rPr lang="en-US" sz="2400" b="1" dirty="0" smtClean="0">
              <a:latin typeface="Times New Roman" pitchFamily="18" charset="0"/>
              <a:cs typeface="Times New Roman" pitchFamily="18" charset="0"/>
            </a:rPr>
            <a:t>Financial markets</a:t>
          </a:r>
          <a:endParaRPr lang="en-US" sz="2400" b="1" dirty="0">
            <a:latin typeface="Times New Roman" pitchFamily="18" charset="0"/>
            <a:cs typeface="Times New Roman" pitchFamily="18" charset="0"/>
          </a:endParaRPr>
        </a:p>
      </dgm:t>
    </dgm:pt>
    <dgm:pt modelId="{5CE82371-2790-4B58-B7C7-46C13DF2EE56}" type="parTrans" cxnId="{732C501D-49E3-4CF9-B47B-07B526DF6900}">
      <dgm:prSet/>
      <dgm:spPr/>
      <dgm:t>
        <a:bodyPr/>
        <a:lstStyle/>
        <a:p>
          <a:endParaRPr lang="en-US"/>
        </a:p>
      </dgm:t>
    </dgm:pt>
    <dgm:pt modelId="{C8DD4A6A-7128-4AEF-BAEE-2AECF01FD78A}" type="sibTrans" cxnId="{732C501D-49E3-4CF9-B47B-07B526DF6900}">
      <dgm:prSet/>
      <dgm:spPr/>
      <dgm:t>
        <a:bodyPr/>
        <a:lstStyle/>
        <a:p>
          <a:endParaRPr lang="en-US"/>
        </a:p>
      </dgm:t>
    </dgm:pt>
    <dgm:pt modelId="{466FFA8B-6FE4-4109-AF62-3F7CBB1362A0}">
      <dgm:prSet>
        <dgm:style>
          <a:lnRef idx="1">
            <a:schemeClr val="accent2"/>
          </a:lnRef>
          <a:fillRef idx="2">
            <a:schemeClr val="accent2"/>
          </a:fillRef>
          <a:effectRef idx="1">
            <a:schemeClr val="accent2"/>
          </a:effectRef>
          <a:fontRef idx="minor">
            <a:schemeClr val="dk1"/>
          </a:fontRef>
        </dgm:style>
      </dgm:prSet>
      <dgm:spPr/>
      <dgm:t>
        <a:bodyPr/>
        <a:lstStyle/>
        <a:p>
          <a:r>
            <a:rPr lang="en-US" i="1" dirty="0" smtClean="0">
              <a:latin typeface="Times New Roman" pitchFamily="18" charset="0"/>
              <a:cs typeface="Times New Roman" pitchFamily="18" charset="0"/>
            </a:rPr>
            <a:t>Primary  market: </a:t>
          </a:r>
        </a:p>
        <a:p>
          <a:r>
            <a:rPr lang="en-US" i="1" dirty="0" smtClean="0">
              <a:latin typeface="Times New Roman" pitchFamily="18" charset="0"/>
              <a:cs typeface="Times New Roman" pitchFamily="18" charset="0"/>
            </a:rPr>
            <a:t>It is a market where newly issued credit instruments are sold and  purchased  </a:t>
          </a:r>
          <a:endParaRPr lang="en-US" i="1" dirty="0">
            <a:latin typeface="Times New Roman" pitchFamily="18" charset="0"/>
            <a:cs typeface="Times New Roman" pitchFamily="18" charset="0"/>
          </a:endParaRPr>
        </a:p>
      </dgm:t>
    </dgm:pt>
    <dgm:pt modelId="{72EAC41F-C6B4-4606-9999-B8BF87CACE31}" type="parTrans" cxnId="{843266B9-F786-45EF-8EE8-DC6905218BC8}">
      <dgm:prSet/>
      <dgm:spPr/>
      <dgm:t>
        <a:bodyPr/>
        <a:lstStyle/>
        <a:p>
          <a:endParaRPr lang="en-US"/>
        </a:p>
      </dgm:t>
    </dgm:pt>
    <dgm:pt modelId="{7B0C401E-14B8-4B26-BD12-8D98FC7FE0BB}" type="sibTrans" cxnId="{843266B9-F786-45EF-8EE8-DC6905218BC8}">
      <dgm:prSet/>
      <dgm:spPr/>
      <dgm:t>
        <a:bodyPr/>
        <a:lstStyle/>
        <a:p>
          <a:endParaRPr lang="en-US"/>
        </a:p>
      </dgm:t>
    </dgm:pt>
    <dgm:pt modelId="{F1279D98-2396-486E-BA4F-E4F9775CC09F}" type="pres">
      <dgm:prSet presAssocID="{C1DDD3EA-6DFC-4859-BC49-A2A2355452C2}" presName="Name0" presStyleCnt="0">
        <dgm:presLayoutVars>
          <dgm:dir/>
          <dgm:resizeHandles val="exact"/>
        </dgm:presLayoutVars>
      </dgm:prSet>
      <dgm:spPr/>
      <dgm:t>
        <a:bodyPr/>
        <a:lstStyle/>
        <a:p>
          <a:endParaRPr lang="en-US"/>
        </a:p>
      </dgm:t>
    </dgm:pt>
    <dgm:pt modelId="{DD8DB10E-7CE1-4F44-AAAB-2CC4B8723E43}" type="pres">
      <dgm:prSet presAssocID="{84997812-FD1D-47E7-8548-EA4F1A7C9A22}" presName="node" presStyleLbl="node1" presStyleIdx="0" presStyleCnt="3" custScaleX="101237" custScaleY="88063" custRadScaleRad="84183" custRadScaleInc="-3838">
        <dgm:presLayoutVars>
          <dgm:bulletEnabled val="1"/>
        </dgm:presLayoutVars>
      </dgm:prSet>
      <dgm:spPr/>
      <dgm:t>
        <a:bodyPr/>
        <a:lstStyle/>
        <a:p>
          <a:endParaRPr lang="en-US"/>
        </a:p>
      </dgm:t>
    </dgm:pt>
    <dgm:pt modelId="{F6DFD298-9587-44E7-8BF1-52551A84BDDC}" type="pres">
      <dgm:prSet presAssocID="{C8DD4A6A-7128-4AEF-BAEE-2AECF01FD78A}" presName="sibTrans" presStyleLbl="sibTrans2D1" presStyleIdx="0" presStyleCnt="3"/>
      <dgm:spPr/>
      <dgm:t>
        <a:bodyPr/>
        <a:lstStyle/>
        <a:p>
          <a:endParaRPr lang="en-US"/>
        </a:p>
      </dgm:t>
    </dgm:pt>
    <dgm:pt modelId="{DD2037DC-4CD1-49C4-A7C3-44C91EE9B668}" type="pres">
      <dgm:prSet presAssocID="{C8DD4A6A-7128-4AEF-BAEE-2AECF01FD78A}" presName="connectorText" presStyleLbl="sibTrans2D1" presStyleIdx="0" presStyleCnt="3"/>
      <dgm:spPr/>
      <dgm:t>
        <a:bodyPr/>
        <a:lstStyle/>
        <a:p>
          <a:endParaRPr lang="en-US"/>
        </a:p>
      </dgm:t>
    </dgm:pt>
    <dgm:pt modelId="{F2482C37-2781-4008-8F7F-5ECEB442A09F}" type="pres">
      <dgm:prSet presAssocID="{560B9A00-DAAF-4AB6-A19E-7AECBAAC792E}" presName="node" presStyleLbl="node1" presStyleIdx="1" presStyleCnt="3" custScaleY="136208">
        <dgm:presLayoutVars>
          <dgm:bulletEnabled val="1"/>
        </dgm:presLayoutVars>
      </dgm:prSet>
      <dgm:spPr/>
      <dgm:t>
        <a:bodyPr/>
        <a:lstStyle/>
        <a:p>
          <a:endParaRPr lang="en-US"/>
        </a:p>
      </dgm:t>
    </dgm:pt>
    <dgm:pt modelId="{658354CE-3994-43CE-A99E-A9732093BDF8}" type="pres">
      <dgm:prSet presAssocID="{8F44F164-7F2D-447C-9912-21B9275F3516}" presName="sibTrans" presStyleLbl="sibTrans2D1" presStyleIdx="1" presStyleCnt="3"/>
      <dgm:spPr/>
      <dgm:t>
        <a:bodyPr/>
        <a:lstStyle/>
        <a:p>
          <a:endParaRPr lang="en-US"/>
        </a:p>
      </dgm:t>
    </dgm:pt>
    <dgm:pt modelId="{F31781D1-792A-4D01-A413-F014D0466CBB}" type="pres">
      <dgm:prSet presAssocID="{8F44F164-7F2D-447C-9912-21B9275F3516}" presName="connectorText" presStyleLbl="sibTrans2D1" presStyleIdx="1" presStyleCnt="3"/>
      <dgm:spPr/>
      <dgm:t>
        <a:bodyPr/>
        <a:lstStyle/>
        <a:p>
          <a:endParaRPr lang="en-US"/>
        </a:p>
      </dgm:t>
    </dgm:pt>
    <dgm:pt modelId="{6346BCFE-66EE-4DE8-BC42-5304ACE75CC1}" type="pres">
      <dgm:prSet presAssocID="{466FFA8B-6FE4-4109-AF62-3F7CBB1362A0}" presName="node" presStyleLbl="node1" presStyleIdx="2" presStyleCnt="3" custScaleX="137301" custScaleY="148021">
        <dgm:presLayoutVars>
          <dgm:bulletEnabled val="1"/>
        </dgm:presLayoutVars>
      </dgm:prSet>
      <dgm:spPr/>
      <dgm:t>
        <a:bodyPr/>
        <a:lstStyle/>
        <a:p>
          <a:endParaRPr lang="en-US"/>
        </a:p>
      </dgm:t>
    </dgm:pt>
    <dgm:pt modelId="{E66D8E09-B6BF-4551-812F-5EA6C67D4F72}" type="pres">
      <dgm:prSet presAssocID="{7B0C401E-14B8-4B26-BD12-8D98FC7FE0BB}" presName="sibTrans" presStyleLbl="sibTrans2D1" presStyleIdx="2" presStyleCnt="3"/>
      <dgm:spPr/>
      <dgm:t>
        <a:bodyPr/>
        <a:lstStyle/>
        <a:p>
          <a:endParaRPr lang="en-US"/>
        </a:p>
      </dgm:t>
    </dgm:pt>
    <dgm:pt modelId="{03DC9563-404B-4EBE-83D5-A4ACBAAF6C39}" type="pres">
      <dgm:prSet presAssocID="{7B0C401E-14B8-4B26-BD12-8D98FC7FE0BB}" presName="connectorText" presStyleLbl="sibTrans2D1" presStyleIdx="2" presStyleCnt="3"/>
      <dgm:spPr/>
      <dgm:t>
        <a:bodyPr/>
        <a:lstStyle/>
        <a:p>
          <a:endParaRPr lang="en-US"/>
        </a:p>
      </dgm:t>
    </dgm:pt>
  </dgm:ptLst>
  <dgm:cxnLst>
    <dgm:cxn modelId="{9D8A3E28-4526-46C5-9307-FDFD6E3D3598}" type="presOf" srcId="{7B0C401E-14B8-4B26-BD12-8D98FC7FE0BB}" destId="{E66D8E09-B6BF-4551-812F-5EA6C67D4F72}" srcOrd="0" destOrd="0" presId="urn:microsoft.com/office/officeart/2005/8/layout/cycle7"/>
    <dgm:cxn modelId="{B7E26DB2-D9B7-41EB-AED8-E8ABA49E4A85}" type="presOf" srcId="{7B0C401E-14B8-4B26-BD12-8D98FC7FE0BB}" destId="{03DC9563-404B-4EBE-83D5-A4ACBAAF6C39}" srcOrd="1" destOrd="0" presId="urn:microsoft.com/office/officeart/2005/8/layout/cycle7"/>
    <dgm:cxn modelId="{BC9B8B57-3334-42C8-8ACB-2AE65458CB85}" type="presOf" srcId="{C8DD4A6A-7128-4AEF-BAEE-2AECF01FD78A}" destId="{F6DFD298-9587-44E7-8BF1-52551A84BDDC}" srcOrd="0" destOrd="0" presId="urn:microsoft.com/office/officeart/2005/8/layout/cycle7"/>
    <dgm:cxn modelId="{2552E193-B8EA-4AFA-8FF2-1809DB0E17D5}" type="presOf" srcId="{C1DDD3EA-6DFC-4859-BC49-A2A2355452C2}" destId="{F1279D98-2396-486E-BA4F-E4F9775CC09F}" srcOrd="0" destOrd="0" presId="urn:microsoft.com/office/officeart/2005/8/layout/cycle7"/>
    <dgm:cxn modelId="{121B792B-2A5D-481D-BA66-25979845FC2B}" type="presOf" srcId="{84997812-FD1D-47E7-8548-EA4F1A7C9A22}" destId="{DD8DB10E-7CE1-4F44-AAAB-2CC4B8723E43}" srcOrd="0" destOrd="0" presId="urn:microsoft.com/office/officeart/2005/8/layout/cycle7"/>
    <dgm:cxn modelId="{2B34CC5A-3271-4DFC-A6B9-628111586C5C}" type="presOf" srcId="{560B9A00-DAAF-4AB6-A19E-7AECBAAC792E}" destId="{F2482C37-2781-4008-8F7F-5ECEB442A09F}" srcOrd="0" destOrd="0" presId="urn:microsoft.com/office/officeart/2005/8/layout/cycle7"/>
    <dgm:cxn modelId="{FC3B3C3F-716A-4EC1-8D7B-139387156832}" type="presOf" srcId="{8F44F164-7F2D-447C-9912-21B9275F3516}" destId="{658354CE-3994-43CE-A99E-A9732093BDF8}" srcOrd="0" destOrd="0" presId="urn:microsoft.com/office/officeart/2005/8/layout/cycle7"/>
    <dgm:cxn modelId="{449BAC3D-F2F9-4F51-B895-9D605EC5735D}" srcId="{C1DDD3EA-6DFC-4859-BC49-A2A2355452C2}" destId="{560B9A00-DAAF-4AB6-A19E-7AECBAAC792E}" srcOrd="1" destOrd="0" parTransId="{ECF04EB2-FF1C-4C53-BDE9-6B3AA61A0528}" sibTransId="{8F44F164-7F2D-447C-9912-21B9275F3516}"/>
    <dgm:cxn modelId="{EE9281D7-A697-4DE4-AEDF-3F08BAC78333}" type="presOf" srcId="{C8DD4A6A-7128-4AEF-BAEE-2AECF01FD78A}" destId="{DD2037DC-4CD1-49C4-A7C3-44C91EE9B668}" srcOrd="1" destOrd="0" presId="urn:microsoft.com/office/officeart/2005/8/layout/cycle7"/>
    <dgm:cxn modelId="{E584C832-C19F-4C6F-A326-1BE1239727AB}" type="presOf" srcId="{466FFA8B-6FE4-4109-AF62-3F7CBB1362A0}" destId="{6346BCFE-66EE-4DE8-BC42-5304ACE75CC1}" srcOrd="0" destOrd="0" presId="urn:microsoft.com/office/officeart/2005/8/layout/cycle7"/>
    <dgm:cxn modelId="{843266B9-F786-45EF-8EE8-DC6905218BC8}" srcId="{C1DDD3EA-6DFC-4859-BC49-A2A2355452C2}" destId="{466FFA8B-6FE4-4109-AF62-3F7CBB1362A0}" srcOrd="2" destOrd="0" parTransId="{72EAC41F-C6B4-4606-9999-B8BF87CACE31}" sibTransId="{7B0C401E-14B8-4B26-BD12-8D98FC7FE0BB}"/>
    <dgm:cxn modelId="{732C501D-49E3-4CF9-B47B-07B526DF6900}" srcId="{C1DDD3EA-6DFC-4859-BC49-A2A2355452C2}" destId="{84997812-FD1D-47E7-8548-EA4F1A7C9A22}" srcOrd="0" destOrd="0" parTransId="{5CE82371-2790-4B58-B7C7-46C13DF2EE56}" sibTransId="{C8DD4A6A-7128-4AEF-BAEE-2AECF01FD78A}"/>
    <dgm:cxn modelId="{75392FD2-368A-4D4C-9115-FD7A91B2A4CF}" type="presOf" srcId="{8F44F164-7F2D-447C-9912-21B9275F3516}" destId="{F31781D1-792A-4D01-A413-F014D0466CBB}" srcOrd="1" destOrd="0" presId="urn:microsoft.com/office/officeart/2005/8/layout/cycle7"/>
    <dgm:cxn modelId="{E5296E53-A9C7-4705-A707-6E83F3C316E1}" type="presParOf" srcId="{F1279D98-2396-486E-BA4F-E4F9775CC09F}" destId="{DD8DB10E-7CE1-4F44-AAAB-2CC4B8723E43}" srcOrd="0" destOrd="0" presId="urn:microsoft.com/office/officeart/2005/8/layout/cycle7"/>
    <dgm:cxn modelId="{4D14DF63-A4F9-47F8-836A-322EEDF5D68C}" type="presParOf" srcId="{F1279D98-2396-486E-BA4F-E4F9775CC09F}" destId="{F6DFD298-9587-44E7-8BF1-52551A84BDDC}" srcOrd="1" destOrd="0" presId="urn:microsoft.com/office/officeart/2005/8/layout/cycle7"/>
    <dgm:cxn modelId="{9FADD2DB-CF1C-4090-B0A6-3066314CD13E}" type="presParOf" srcId="{F6DFD298-9587-44E7-8BF1-52551A84BDDC}" destId="{DD2037DC-4CD1-49C4-A7C3-44C91EE9B668}" srcOrd="0" destOrd="0" presId="urn:microsoft.com/office/officeart/2005/8/layout/cycle7"/>
    <dgm:cxn modelId="{B7E81D95-99EE-4F33-A669-AF922C4BA8D7}" type="presParOf" srcId="{F1279D98-2396-486E-BA4F-E4F9775CC09F}" destId="{F2482C37-2781-4008-8F7F-5ECEB442A09F}" srcOrd="2" destOrd="0" presId="urn:microsoft.com/office/officeart/2005/8/layout/cycle7"/>
    <dgm:cxn modelId="{35CFB4E8-7972-44A4-BD93-544F364A915B}" type="presParOf" srcId="{F1279D98-2396-486E-BA4F-E4F9775CC09F}" destId="{658354CE-3994-43CE-A99E-A9732093BDF8}" srcOrd="3" destOrd="0" presId="urn:microsoft.com/office/officeart/2005/8/layout/cycle7"/>
    <dgm:cxn modelId="{A1BD7B9F-2221-47CA-9E64-255D045149DE}" type="presParOf" srcId="{658354CE-3994-43CE-A99E-A9732093BDF8}" destId="{F31781D1-792A-4D01-A413-F014D0466CBB}" srcOrd="0" destOrd="0" presId="urn:microsoft.com/office/officeart/2005/8/layout/cycle7"/>
    <dgm:cxn modelId="{FFC3E73B-2A13-4616-BE02-3F5E00D0B6A9}" type="presParOf" srcId="{F1279D98-2396-486E-BA4F-E4F9775CC09F}" destId="{6346BCFE-66EE-4DE8-BC42-5304ACE75CC1}" srcOrd="4" destOrd="0" presId="urn:microsoft.com/office/officeart/2005/8/layout/cycle7"/>
    <dgm:cxn modelId="{C07C711A-80EF-41C9-944A-4F265CCA5780}" type="presParOf" srcId="{F1279D98-2396-486E-BA4F-E4F9775CC09F}" destId="{E66D8E09-B6BF-4551-812F-5EA6C67D4F72}" srcOrd="5" destOrd="0" presId="urn:microsoft.com/office/officeart/2005/8/layout/cycle7"/>
    <dgm:cxn modelId="{96C3303D-63AC-4D09-A27B-36DF31E98134}" type="presParOf" srcId="{E66D8E09-B6BF-4551-812F-5EA6C67D4F72}" destId="{03DC9563-404B-4EBE-83D5-A4ACBAAF6C39}" srcOrd="0" destOrd="0" presId="urn:microsoft.com/office/officeart/2005/8/layout/cycle7"/>
  </dgm:cxnLst>
  <dgm:bg/>
  <dgm:whole/>
</dgm:dataModel>
</file>

<file path=ppt/diagrams/data3.xml><?xml version="1.0" encoding="utf-8"?>
<dgm:dataModel xmlns:dgm="http://schemas.openxmlformats.org/drawingml/2006/diagram" xmlns:a="http://schemas.openxmlformats.org/drawingml/2006/main">
  <dgm:ptLst>
    <dgm:pt modelId="{C1DDD3EA-6DFC-4859-BC49-A2A2355452C2}" type="doc">
      <dgm:prSet loTypeId="urn:microsoft.com/office/officeart/2005/8/layout/cycle7" loCatId="cycle" qsTypeId="urn:microsoft.com/office/officeart/2005/8/quickstyle/simple1" qsCatId="simple" csTypeId="urn:microsoft.com/office/officeart/2005/8/colors/accent1_2" csCatId="accent1" phldr="1"/>
      <dgm:spPr/>
      <dgm:t>
        <a:bodyPr/>
        <a:lstStyle/>
        <a:p>
          <a:endParaRPr lang="en-US"/>
        </a:p>
      </dgm:t>
    </dgm:pt>
    <dgm:pt modelId="{560B9A00-DAAF-4AB6-A19E-7AECBAAC792E}">
      <dgm:prSet phldrT="[Text]" custT="1">
        <dgm:style>
          <a:lnRef idx="1">
            <a:schemeClr val="accent2"/>
          </a:lnRef>
          <a:fillRef idx="2">
            <a:schemeClr val="accent2"/>
          </a:fillRef>
          <a:effectRef idx="1">
            <a:schemeClr val="accent2"/>
          </a:effectRef>
          <a:fontRef idx="minor">
            <a:schemeClr val="dk1"/>
          </a:fontRef>
        </dgm:style>
      </dgm:prSet>
      <dgm:spPr/>
      <dgm:t>
        <a:bodyPr/>
        <a:lstStyle/>
        <a:p>
          <a:r>
            <a:rPr lang="en-US" sz="1600" b="1" dirty="0" smtClean="0">
              <a:latin typeface="Times New Roman" pitchFamily="18" charset="0"/>
              <a:cs typeface="Times New Roman" pitchFamily="18" charset="0"/>
            </a:rPr>
            <a:t>Unorganized market</a:t>
          </a:r>
          <a:r>
            <a:rPr lang="en-US" sz="1600" dirty="0" smtClean="0">
              <a:latin typeface="Times New Roman" pitchFamily="18" charset="0"/>
              <a:cs typeface="Times New Roman" pitchFamily="18" charset="0"/>
            </a:rPr>
            <a:t>: </a:t>
          </a:r>
        </a:p>
        <a:p>
          <a:r>
            <a:rPr lang="en-US" sz="1600" dirty="0" smtClean="0">
              <a:latin typeface="Times New Roman" pitchFamily="18" charset="0"/>
              <a:cs typeface="Times New Roman" pitchFamily="18" charset="0"/>
            </a:rPr>
            <a:t>The unorganized market is largely made of indigenous bankers and money lender.</a:t>
          </a:r>
          <a:endParaRPr lang="en-US" sz="1600" dirty="0">
            <a:latin typeface="Times New Roman" pitchFamily="18" charset="0"/>
            <a:cs typeface="Times New Roman" pitchFamily="18" charset="0"/>
          </a:endParaRPr>
        </a:p>
      </dgm:t>
    </dgm:pt>
    <dgm:pt modelId="{ECF04EB2-FF1C-4C53-BDE9-6B3AA61A0528}" type="parTrans" cxnId="{449BAC3D-F2F9-4F51-B895-9D605EC5735D}">
      <dgm:prSet/>
      <dgm:spPr/>
      <dgm:t>
        <a:bodyPr/>
        <a:lstStyle/>
        <a:p>
          <a:endParaRPr lang="en-US"/>
        </a:p>
      </dgm:t>
    </dgm:pt>
    <dgm:pt modelId="{8F44F164-7F2D-447C-9912-21B9275F3516}" type="sibTrans" cxnId="{449BAC3D-F2F9-4F51-B895-9D605EC5735D}">
      <dgm:prSet/>
      <dgm:spPr/>
      <dgm:t>
        <a:bodyPr/>
        <a:lstStyle/>
        <a:p>
          <a:endParaRPr lang="en-US"/>
        </a:p>
      </dgm:t>
    </dgm:pt>
    <dgm:pt modelId="{84997812-FD1D-47E7-8548-EA4F1A7C9A22}">
      <dgm:prSet custT="1">
        <dgm:style>
          <a:lnRef idx="1">
            <a:schemeClr val="accent3"/>
          </a:lnRef>
          <a:fillRef idx="2">
            <a:schemeClr val="accent3"/>
          </a:fillRef>
          <a:effectRef idx="1">
            <a:schemeClr val="accent3"/>
          </a:effectRef>
          <a:fontRef idx="minor">
            <a:schemeClr val="dk1"/>
          </a:fontRef>
        </dgm:style>
      </dgm:prSet>
      <dgm:spPr/>
      <dgm:t>
        <a:bodyPr/>
        <a:lstStyle/>
        <a:p>
          <a:r>
            <a:rPr lang="en-US" sz="2400" dirty="0" smtClean="0">
              <a:latin typeface="Times New Roman" pitchFamily="18" charset="0"/>
              <a:cs typeface="Times New Roman" pitchFamily="18" charset="0"/>
            </a:rPr>
            <a:t>Financial markets</a:t>
          </a:r>
          <a:endParaRPr lang="en-US" sz="2400" dirty="0">
            <a:latin typeface="Times New Roman" pitchFamily="18" charset="0"/>
            <a:cs typeface="Times New Roman" pitchFamily="18" charset="0"/>
          </a:endParaRPr>
        </a:p>
      </dgm:t>
    </dgm:pt>
    <dgm:pt modelId="{5CE82371-2790-4B58-B7C7-46C13DF2EE56}" type="parTrans" cxnId="{732C501D-49E3-4CF9-B47B-07B526DF6900}">
      <dgm:prSet/>
      <dgm:spPr/>
      <dgm:t>
        <a:bodyPr/>
        <a:lstStyle/>
        <a:p>
          <a:endParaRPr lang="en-US"/>
        </a:p>
      </dgm:t>
    </dgm:pt>
    <dgm:pt modelId="{C8DD4A6A-7128-4AEF-BAEE-2AECF01FD78A}" type="sibTrans" cxnId="{732C501D-49E3-4CF9-B47B-07B526DF6900}">
      <dgm:prSet/>
      <dgm:spPr/>
      <dgm:t>
        <a:bodyPr/>
        <a:lstStyle/>
        <a:p>
          <a:endParaRPr lang="en-US"/>
        </a:p>
      </dgm:t>
    </dgm:pt>
    <dgm:pt modelId="{466FFA8B-6FE4-4109-AF62-3F7CBB1362A0}">
      <dgm:prSet custT="1">
        <dgm:style>
          <a:lnRef idx="1">
            <a:schemeClr val="accent2"/>
          </a:lnRef>
          <a:fillRef idx="2">
            <a:schemeClr val="accent2"/>
          </a:fillRef>
          <a:effectRef idx="1">
            <a:schemeClr val="accent2"/>
          </a:effectRef>
          <a:fontRef idx="minor">
            <a:schemeClr val="dk1"/>
          </a:fontRef>
        </dgm:style>
      </dgm:prSet>
      <dgm:spPr/>
      <dgm:t>
        <a:bodyPr/>
        <a:lstStyle/>
        <a:p>
          <a:r>
            <a:rPr lang="en-US" sz="1600" b="1" dirty="0" smtClean="0">
              <a:latin typeface="Times New Roman" pitchFamily="18" charset="0"/>
              <a:cs typeface="Times New Roman" pitchFamily="18" charset="0"/>
            </a:rPr>
            <a:t>Organized market</a:t>
          </a:r>
          <a:r>
            <a:rPr lang="en-US" sz="1600" dirty="0" smtClean="0">
              <a:latin typeface="Times New Roman" pitchFamily="18" charset="0"/>
              <a:cs typeface="Times New Roman" pitchFamily="18" charset="0"/>
            </a:rPr>
            <a:t>: </a:t>
          </a:r>
        </a:p>
        <a:p>
          <a:r>
            <a:rPr lang="en-US" sz="1600" dirty="0" smtClean="0">
              <a:latin typeface="Times New Roman" pitchFamily="18" charset="0"/>
              <a:cs typeface="Times New Roman" pitchFamily="18" charset="0"/>
            </a:rPr>
            <a:t>The organized market comprises of RBI, Commercial Banks, Non-Bank Financial intermediaries (NBFI), like LIC,GIC, UTI etc.  </a:t>
          </a:r>
          <a:endParaRPr lang="en-US" sz="1600" dirty="0">
            <a:latin typeface="Times New Roman" pitchFamily="18" charset="0"/>
            <a:cs typeface="Times New Roman" pitchFamily="18" charset="0"/>
          </a:endParaRPr>
        </a:p>
      </dgm:t>
    </dgm:pt>
    <dgm:pt modelId="{72EAC41F-C6B4-4606-9999-B8BF87CACE31}" type="parTrans" cxnId="{843266B9-F786-45EF-8EE8-DC6905218BC8}">
      <dgm:prSet/>
      <dgm:spPr/>
      <dgm:t>
        <a:bodyPr/>
        <a:lstStyle/>
        <a:p>
          <a:endParaRPr lang="en-US"/>
        </a:p>
      </dgm:t>
    </dgm:pt>
    <dgm:pt modelId="{7B0C401E-14B8-4B26-BD12-8D98FC7FE0BB}" type="sibTrans" cxnId="{843266B9-F786-45EF-8EE8-DC6905218BC8}">
      <dgm:prSet/>
      <dgm:spPr/>
      <dgm:t>
        <a:bodyPr/>
        <a:lstStyle/>
        <a:p>
          <a:endParaRPr lang="en-US"/>
        </a:p>
      </dgm:t>
    </dgm:pt>
    <dgm:pt modelId="{F1279D98-2396-486E-BA4F-E4F9775CC09F}" type="pres">
      <dgm:prSet presAssocID="{C1DDD3EA-6DFC-4859-BC49-A2A2355452C2}" presName="Name0" presStyleCnt="0">
        <dgm:presLayoutVars>
          <dgm:dir/>
          <dgm:resizeHandles val="exact"/>
        </dgm:presLayoutVars>
      </dgm:prSet>
      <dgm:spPr/>
      <dgm:t>
        <a:bodyPr/>
        <a:lstStyle/>
        <a:p>
          <a:endParaRPr lang="en-US"/>
        </a:p>
      </dgm:t>
    </dgm:pt>
    <dgm:pt modelId="{DD8DB10E-7CE1-4F44-AAAB-2CC4B8723E43}" type="pres">
      <dgm:prSet presAssocID="{84997812-FD1D-47E7-8548-EA4F1A7C9A22}" presName="node" presStyleLbl="node1" presStyleIdx="0" presStyleCnt="3" custScaleX="101237" custScaleY="88063" custRadScaleRad="104941" custRadScaleInc="1049">
        <dgm:presLayoutVars>
          <dgm:bulletEnabled val="1"/>
        </dgm:presLayoutVars>
      </dgm:prSet>
      <dgm:spPr/>
      <dgm:t>
        <a:bodyPr/>
        <a:lstStyle/>
        <a:p>
          <a:endParaRPr lang="en-US"/>
        </a:p>
      </dgm:t>
    </dgm:pt>
    <dgm:pt modelId="{F6DFD298-9587-44E7-8BF1-52551A84BDDC}" type="pres">
      <dgm:prSet presAssocID="{C8DD4A6A-7128-4AEF-BAEE-2AECF01FD78A}" presName="sibTrans" presStyleLbl="sibTrans2D1" presStyleIdx="0" presStyleCnt="3"/>
      <dgm:spPr/>
      <dgm:t>
        <a:bodyPr/>
        <a:lstStyle/>
        <a:p>
          <a:endParaRPr lang="en-US"/>
        </a:p>
      </dgm:t>
    </dgm:pt>
    <dgm:pt modelId="{DD2037DC-4CD1-49C4-A7C3-44C91EE9B668}" type="pres">
      <dgm:prSet presAssocID="{C8DD4A6A-7128-4AEF-BAEE-2AECF01FD78A}" presName="connectorText" presStyleLbl="sibTrans2D1" presStyleIdx="0" presStyleCnt="3"/>
      <dgm:spPr/>
      <dgm:t>
        <a:bodyPr/>
        <a:lstStyle/>
        <a:p>
          <a:endParaRPr lang="en-US"/>
        </a:p>
      </dgm:t>
    </dgm:pt>
    <dgm:pt modelId="{F2482C37-2781-4008-8F7F-5ECEB442A09F}" type="pres">
      <dgm:prSet presAssocID="{560B9A00-DAAF-4AB6-A19E-7AECBAAC792E}" presName="node" presStyleLbl="node1" presStyleIdx="1" presStyleCnt="3" custScaleX="107114" custScaleY="156822" custRadScaleRad="94472" custRadScaleInc="-11370">
        <dgm:presLayoutVars>
          <dgm:bulletEnabled val="1"/>
        </dgm:presLayoutVars>
      </dgm:prSet>
      <dgm:spPr/>
      <dgm:t>
        <a:bodyPr/>
        <a:lstStyle/>
        <a:p>
          <a:endParaRPr lang="en-US"/>
        </a:p>
      </dgm:t>
    </dgm:pt>
    <dgm:pt modelId="{658354CE-3994-43CE-A99E-A9732093BDF8}" type="pres">
      <dgm:prSet presAssocID="{8F44F164-7F2D-447C-9912-21B9275F3516}" presName="sibTrans" presStyleLbl="sibTrans2D1" presStyleIdx="1" presStyleCnt="3"/>
      <dgm:spPr/>
      <dgm:t>
        <a:bodyPr/>
        <a:lstStyle/>
        <a:p>
          <a:endParaRPr lang="en-US"/>
        </a:p>
      </dgm:t>
    </dgm:pt>
    <dgm:pt modelId="{F31781D1-792A-4D01-A413-F014D0466CBB}" type="pres">
      <dgm:prSet presAssocID="{8F44F164-7F2D-447C-9912-21B9275F3516}" presName="connectorText" presStyleLbl="sibTrans2D1" presStyleIdx="1" presStyleCnt="3"/>
      <dgm:spPr/>
      <dgm:t>
        <a:bodyPr/>
        <a:lstStyle/>
        <a:p>
          <a:endParaRPr lang="en-US"/>
        </a:p>
      </dgm:t>
    </dgm:pt>
    <dgm:pt modelId="{6346BCFE-66EE-4DE8-BC42-5304ACE75CC1}" type="pres">
      <dgm:prSet presAssocID="{466FFA8B-6FE4-4109-AF62-3F7CBB1362A0}" presName="node" presStyleLbl="node1" presStyleIdx="2" presStyleCnt="3" custScaleX="99737" custScaleY="148021" custRadScaleRad="92056" custRadScaleInc="12892">
        <dgm:presLayoutVars>
          <dgm:bulletEnabled val="1"/>
        </dgm:presLayoutVars>
      </dgm:prSet>
      <dgm:spPr/>
      <dgm:t>
        <a:bodyPr/>
        <a:lstStyle/>
        <a:p>
          <a:endParaRPr lang="en-US"/>
        </a:p>
      </dgm:t>
    </dgm:pt>
    <dgm:pt modelId="{E66D8E09-B6BF-4551-812F-5EA6C67D4F72}" type="pres">
      <dgm:prSet presAssocID="{7B0C401E-14B8-4B26-BD12-8D98FC7FE0BB}" presName="sibTrans" presStyleLbl="sibTrans2D1" presStyleIdx="2" presStyleCnt="3"/>
      <dgm:spPr/>
      <dgm:t>
        <a:bodyPr/>
        <a:lstStyle/>
        <a:p>
          <a:endParaRPr lang="en-US"/>
        </a:p>
      </dgm:t>
    </dgm:pt>
    <dgm:pt modelId="{03DC9563-404B-4EBE-83D5-A4ACBAAF6C39}" type="pres">
      <dgm:prSet presAssocID="{7B0C401E-14B8-4B26-BD12-8D98FC7FE0BB}" presName="connectorText" presStyleLbl="sibTrans2D1" presStyleIdx="2" presStyleCnt="3"/>
      <dgm:spPr/>
      <dgm:t>
        <a:bodyPr/>
        <a:lstStyle/>
        <a:p>
          <a:endParaRPr lang="en-US"/>
        </a:p>
      </dgm:t>
    </dgm:pt>
  </dgm:ptLst>
  <dgm:cxnLst>
    <dgm:cxn modelId="{DC1440F4-DE27-4D8B-8D0D-3C878F1C8FB4}" type="presOf" srcId="{466FFA8B-6FE4-4109-AF62-3F7CBB1362A0}" destId="{6346BCFE-66EE-4DE8-BC42-5304ACE75CC1}" srcOrd="0" destOrd="0" presId="urn:microsoft.com/office/officeart/2005/8/layout/cycle7"/>
    <dgm:cxn modelId="{E644616F-6796-4266-823B-673E605E6CB0}" type="presOf" srcId="{8F44F164-7F2D-447C-9912-21B9275F3516}" destId="{658354CE-3994-43CE-A99E-A9732093BDF8}" srcOrd="0" destOrd="0" presId="urn:microsoft.com/office/officeart/2005/8/layout/cycle7"/>
    <dgm:cxn modelId="{7AD9FF28-D4B9-4BA1-91CB-E08B7B687785}" type="presOf" srcId="{C8DD4A6A-7128-4AEF-BAEE-2AECF01FD78A}" destId="{F6DFD298-9587-44E7-8BF1-52551A84BDDC}" srcOrd="0" destOrd="0" presId="urn:microsoft.com/office/officeart/2005/8/layout/cycle7"/>
    <dgm:cxn modelId="{D81DBBD2-A61A-40DC-B4EC-E534F054192C}" type="presOf" srcId="{C1DDD3EA-6DFC-4859-BC49-A2A2355452C2}" destId="{F1279D98-2396-486E-BA4F-E4F9775CC09F}" srcOrd="0" destOrd="0" presId="urn:microsoft.com/office/officeart/2005/8/layout/cycle7"/>
    <dgm:cxn modelId="{94D4BE17-57F0-4D29-B363-C942464CF74C}" type="presOf" srcId="{7B0C401E-14B8-4B26-BD12-8D98FC7FE0BB}" destId="{03DC9563-404B-4EBE-83D5-A4ACBAAF6C39}" srcOrd="1" destOrd="0" presId="urn:microsoft.com/office/officeart/2005/8/layout/cycle7"/>
    <dgm:cxn modelId="{449BAC3D-F2F9-4F51-B895-9D605EC5735D}" srcId="{C1DDD3EA-6DFC-4859-BC49-A2A2355452C2}" destId="{560B9A00-DAAF-4AB6-A19E-7AECBAAC792E}" srcOrd="1" destOrd="0" parTransId="{ECF04EB2-FF1C-4C53-BDE9-6B3AA61A0528}" sibTransId="{8F44F164-7F2D-447C-9912-21B9275F3516}"/>
    <dgm:cxn modelId="{74A67464-A3D7-4EDD-ACFD-FE4462F97EFF}" type="presOf" srcId="{C8DD4A6A-7128-4AEF-BAEE-2AECF01FD78A}" destId="{DD2037DC-4CD1-49C4-A7C3-44C91EE9B668}" srcOrd="1" destOrd="0" presId="urn:microsoft.com/office/officeart/2005/8/layout/cycle7"/>
    <dgm:cxn modelId="{B65F3051-1FC6-48F9-9DAD-FE821442E3FA}" type="presOf" srcId="{7B0C401E-14B8-4B26-BD12-8D98FC7FE0BB}" destId="{E66D8E09-B6BF-4551-812F-5EA6C67D4F72}" srcOrd="0" destOrd="0" presId="urn:microsoft.com/office/officeart/2005/8/layout/cycle7"/>
    <dgm:cxn modelId="{26871651-6648-4F85-96B8-AE817782DB12}" type="presOf" srcId="{560B9A00-DAAF-4AB6-A19E-7AECBAAC792E}" destId="{F2482C37-2781-4008-8F7F-5ECEB442A09F}" srcOrd="0" destOrd="0" presId="urn:microsoft.com/office/officeart/2005/8/layout/cycle7"/>
    <dgm:cxn modelId="{C4535FB6-046A-45CD-B9E0-F6D4176FEF10}" type="presOf" srcId="{84997812-FD1D-47E7-8548-EA4F1A7C9A22}" destId="{DD8DB10E-7CE1-4F44-AAAB-2CC4B8723E43}" srcOrd="0" destOrd="0" presId="urn:microsoft.com/office/officeart/2005/8/layout/cycle7"/>
    <dgm:cxn modelId="{7380AADD-4868-4917-BB3A-B7A9C89BDCEB}" type="presOf" srcId="{8F44F164-7F2D-447C-9912-21B9275F3516}" destId="{F31781D1-792A-4D01-A413-F014D0466CBB}" srcOrd="1" destOrd="0" presId="urn:microsoft.com/office/officeart/2005/8/layout/cycle7"/>
    <dgm:cxn modelId="{843266B9-F786-45EF-8EE8-DC6905218BC8}" srcId="{C1DDD3EA-6DFC-4859-BC49-A2A2355452C2}" destId="{466FFA8B-6FE4-4109-AF62-3F7CBB1362A0}" srcOrd="2" destOrd="0" parTransId="{72EAC41F-C6B4-4606-9999-B8BF87CACE31}" sibTransId="{7B0C401E-14B8-4B26-BD12-8D98FC7FE0BB}"/>
    <dgm:cxn modelId="{732C501D-49E3-4CF9-B47B-07B526DF6900}" srcId="{C1DDD3EA-6DFC-4859-BC49-A2A2355452C2}" destId="{84997812-FD1D-47E7-8548-EA4F1A7C9A22}" srcOrd="0" destOrd="0" parTransId="{5CE82371-2790-4B58-B7C7-46C13DF2EE56}" sibTransId="{C8DD4A6A-7128-4AEF-BAEE-2AECF01FD78A}"/>
    <dgm:cxn modelId="{0232E569-BCDF-4CAB-9304-1B9BFC8191E5}" type="presParOf" srcId="{F1279D98-2396-486E-BA4F-E4F9775CC09F}" destId="{DD8DB10E-7CE1-4F44-AAAB-2CC4B8723E43}" srcOrd="0" destOrd="0" presId="urn:microsoft.com/office/officeart/2005/8/layout/cycle7"/>
    <dgm:cxn modelId="{C85E8496-2AD7-43B9-A9F2-BE5072D13A4D}" type="presParOf" srcId="{F1279D98-2396-486E-BA4F-E4F9775CC09F}" destId="{F6DFD298-9587-44E7-8BF1-52551A84BDDC}" srcOrd="1" destOrd="0" presId="urn:microsoft.com/office/officeart/2005/8/layout/cycle7"/>
    <dgm:cxn modelId="{0F47AFD2-02EF-451C-82C2-C563C2C50185}" type="presParOf" srcId="{F6DFD298-9587-44E7-8BF1-52551A84BDDC}" destId="{DD2037DC-4CD1-49C4-A7C3-44C91EE9B668}" srcOrd="0" destOrd="0" presId="urn:microsoft.com/office/officeart/2005/8/layout/cycle7"/>
    <dgm:cxn modelId="{39FA9096-B0D9-489E-8F9E-B404875F7AEB}" type="presParOf" srcId="{F1279D98-2396-486E-BA4F-E4F9775CC09F}" destId="{F2482C37-2781-4008-8F7F-5ECEB442A09F}" srcOrd="2" destOrd="0" presId="urn:microsoft.com/office/officeart/2005/8/layout/cycle7"/>
    <dgm:cxn modelId="{530C723F-96A0-4A4B-8CD9-097218F810E9}" type="presParOf" srcId="{F1279D98-2396-486E-BA4F-E4F9775CC09F}" destId="{658354CE-3994-43CE-A99E-A9732093BDF8}" srcOrd="3" destOrd="0" presId="urn:microsoft.com/office/officeart/2005/8/layout/cycle7"/>
    <dgm:cxn modelId="{F8CB7AEA-11DC-4E72-B28A-86621F0D5563}" type="presParOf" srcId="{658354CE-3994-43CE-A99E-A9732093BDF8}" destId="{F31781D1-792A-4D01-A413-F014D0466CBB}" srcOrd="0" destOrd="0" presId="urn:microsoft.com/office/officeart/2005/8/layout/cycle7"/>
    <dgm:cxn modelId="{7EA47C59-53D1-49CD-A908-EA06B002961E}" type="presParOf" srcId="{F1279D98-2396-486E-BA4F-E4F9775CC09F}" destId="{6346BCFE-66EE-4DE8-BC42-5304ACE75CC1}" srcOrd="4" destOrd="0" presId="urn:microsoft.com/office/officeart/2005/8/layout/cycle7"/>
    <dgm:cxn modelId="{7D043971-E516-43A8-BAE4-9CBE44247756}" type="presParOf" srcId="{F1279D98-2396-486E-BA4F-E4F9775CC09F}" destId="{E66D8E09-B6BF-4551-812F-5EA6C67D4F72}" srcOrd="5" destOrd="0" presId="urn:microsoft.com/office/officeart/2005/8/layout/cycle7"/>
    <dgm:cxn modelId="{03EDC60A-1A3C-477D-8151-BEE890D87812}" type="presParOf" srcId="{E66D8E09-B6BF-4551-812F-5EA6C67D4F72}" destId="{03DC9563-404B-4EBE-83D5-A4ACBAAF6C39}" srcOrd="0" destOrd="0" presId="urn:microsoft.com/office/officeart/2005/8/layout/cycle7"/>
  </dgm:cxnLst>
  <dgm:bg/>
  <dgm:whole/>
</dgm:dataModel>
</file>

<file path=ppt/diagrams/data4.xml><?xml version="1.0" encoding="utf-8"?>
<dgm:dataModel xmlns:dgm="http://schemas.openxmlformats.org/drawingml/2006/diagram" xmlns:a="http://schemas.openxmlformats.org/drawingml/2006/main">
  <dgm:ptLst>
    <dgm:pt modelId="{AF79F9F0-9D72-4727-A80C-03AC3C07D680}" type="doc">
      <dgm:prSet loTypeId="urn:microsoft.com/office/officeart/2005/8/layout/cycle3" loCatId="cycle" qsTypeId="urn:microsoft.com/office/officeart/2005/8/quickstyle/simple1" qsCatId="simple" csTypeId="urn:microsoft.com/office/officeart/2005/8/colors/accent1_2" csCatId="accent1" phldr="1"/>
      <dgm:spPr/>
      <dgm:t>
        <a:bodyPr/>
        <a:lstStyle/>
        <a:p>
          <a:endParaRPr lang="en-US"/>
        </a:p>
      </dgm:t>
    </dgm:pt>
    <dgm:pt modelId="{DB825965-3837-4BB6-92B4-ECC2269E2B85}">
      <dgm:prSet phldrT="[Text]" custT="1">
        <dgm:style>
          <a:lnRef idx="3">
            <a:schemeClr val="lt1"/>
          </a:lnRef>
          <a:fillRef idx="1">
            <a:schemeClr val="accent3"/>
          </a:fillRef>
          <a:effectRef idx="1">
            <a:schemeClr val="accent3"/>
          </a:effectRef>
          <a:fontRef idx="minor">
            <a:schemeClr val="lt1"/>
          </a:fontRef>
        </dgm:style>
      </dgm:prSet>
      <dgm:spPr/>
      <dgm:t>
        <a:bodyPr/>
        <a:lstStyle/>
        <a:p>
          <a:r>
            <a:rPr lang="en-US" sz="1600" b="1" dirty="0" smtClean="0">
              <a:solidFill>
                <a:schemeClr val="tx1"/>
              </a:solidFill>
              <a:latin typeface="Times New Roman" pitchFamily="18" charset="0"/>
              <a:cs typeface="Times New Roman" pitchFamily="18" charset="0"/>
            </a:rPr>
            <a:t>Constituents of money market </a:t>
          </a:r>
          <a:endParaRPr lang="en-US" sz="1600" b="1" dirty="0">
            <a:solidFill>
              <a:schemeClr val="tx1"/>
            </a:solidFill>
            <a:latin typeface="Times New Roman" pitchFamily="18" charset="0"/>
            <a:cs typeface="Times New Roman" pitchFamily="18" charset="0"/>
          </a:endParaRPr>
        </a:p>
      </dgm:t>
    </dgm:pt>
    <dgm:pt modelId="{1850B201-7117-4503-B722-A5BC65EE079F}" type="parTrans" cxnId="{89840CFA-9BD6-4AD7-A0C6-0C80938D9D56}">
      <dgm:prSet/>
      <dgm:spPr/>
      <dgm:t>
        <a:bodyPr/>
        <a:lstStyle/>
        <a:p>
          <a:endParaRPr lang="en-US"/>
        </a:p>
      </dgm:t>
    </dgm:pt>
    <dgm:pt modelId="{1ED918E4-6FF3-4F84-AC6D-F8B8F1222F74}" type="sibTrans" cxnId="{89840CFA-9BD6-4AD7-A0C6-0C80938D9D56}">
      <dgm:prSet/>
      <dgm:spPr/>
      <dgm:t>
        <a:bodyPr/>
        <a:lstStyle/>
        <a:p>
          <a:endParaRPr lang="en-US"/>
        </a:p>
      </dgm:t>
    </dgm:pt>
    <dgm:pt modelId="{6D5FF081-BC12-4F56-9D27-9F94BEDF849A}">
      <dgm:prSet phldrT="[Text]" custT="1">
        <dgm:style>
          <a:lnRef idx="1">
            <a:schemeClr val="accent5"/>
          </a:lnRef>
          <a:fillRef idx="2">
            <a:schemeClr val="accent5"/>
          </a:fillRef>
          <a:effectRef idx="1">
            <a:schemeClr val="accent5"/>
          </a:effectRef>
          <a:fontRef idx="minor">
            <a:schemeClr val="dk1"/>
          </a:fontRef>
        </dgm:style>
      </dgm:prSet>
      <dgm:spPr/>
      <dgm:t>
        <a:bodyPr/>
        <a:lstStyle/>
        <a:p>
          <a:r>
            <a:rPr lang="en-US" sz="1400" b="1" dirty="0" smtClean="0">
              <a:latin typeface="Times New Roman" pitchFamily="18" charset="0"/>
              <a:cs typeface="Times New Roman" pitchFamily="18" charset="0"/>
            </a:rPr>
            <a:t>Collateral Loan market</a:t>
          </a:r>
          <a:r>
            <a:rPr lang="en-US" sz="1400" dirty="0" smtClean="0">
              <a:latin typeface="Times New Roman" pitchFamily="18" charset="0"/>
              <a:cs typeface="Times New Roman" pitchFamily="18" charset="0"/>
            </a:rPr>
            <a:t>: </a:t>
          </a:r>
        </a:p>
        <a:p>
          <a:r>
            <a:rPr lang="en-US" sz="1400" dirty="0" smtClean="0">
              <a:latin typeface="Times New Roman" pitchFamily="18" charset="0"/>
              <a:cs typeface="Times New Roman" pitchFamily="18" charset="0"/>
            </a:rPr>
            <a:t>The collateral loan market involves lending and borrowing transactions that are secured by collateral securities like bonds and securities. </a:t>
          </a:r>
          <a:endParaRPr lang="en-US" sz="1400" dirty="0">
            <a:latin typeface="Times New Roman" pitchFamily="18" charset="0"/>
            <a:cs typeface="Times New Roman" pitchFamily="18" charset="0"/>
          </a:endParaRPr>
        </a:p>
      </dgm:t>
    </dgm:pt>
    <dgm:pt modelId="{9B8B868C-E041-41BC-94BC-E79FF0435EF6}" type="parTrans" cxnId="{74161FD9-21D2-4A58-9A79-CEFDB946BA0B}">
      <dgm:prSet/>
      <dgm:spPr/>
      <dgm:t>
        <a:bodyPr/>
        <a:lstStyle/>
        <a:p>
          <a:endParaRPr lang="en-US"/>
        </a:p>
      </dgm:t>
    </dgm:pt>
    <dgm:pt modelId="{64995D01-1071-4361-9077-9BEC5488E68E}" type="sibTrans" cxnId="{74161FD9-21D2-4A58-9A79-CEFDB946BA0B}">
      <dgm:prSet/>
      <dgm:spPr/>
      <dgm:t>
        <a:bodyPr/>
        <a:lstStyle/>
        <a:p>
          <a:endParaRPr lang="en-US"/>
        </a:p>
      </dgm:t>
    </dgm:pt>
    <dgm:pt modelId="{F1CA2F34-EF46-499F-B100-73F8B548DEE8}">
      <dgm:prSet phldrT="[Text]" custT="1">
        <dgm:style>
          <a:lnRef idx="1">
            <a:schemeClr val="accent5"/>
          </a:lnRef>
          <a:fillRef idx="2">
            <a:schemeClr val="accent5"/>
          </a:fillRef>
          <a:effectRef idx="1">
            <a:schemeClr val="accent5"/>
          </a:effectRef>
          <a:fontRef idx="minor">
            <a:schemeClr val="dk1"/>
          </a:fontRef>
        </dgm:style>
      </dgm:prSet>
      <dgm:spPr/>
      <dgm:t>
        <a:bodyPr/>
        <a:lstStyle/>
        <a:p>
          <a:r>
            <a:rPr lang="en-US" sz="1600" b="1" dirty="0" smtClean="0">
              <a:latin typeface="Times New Roman" pitchFamily="18" charset="0"/>
              <a:cs typeface="Times New Roman" pitchFamily="18" charset="0"/>
            </a:rPr>
            <a:t>Bill market or discount market</a:t>
          </a:r>
          <a:r>
            <a:rPr lang="en-US" sz="1600" dirty="0" smtClean="0">
              <a:latin typeface="Times New Roman" pitchFamily="18" charset="0"/>
              <a:cs typeface="Times New Roman" pitchFamily="18" charset="0"/>
            </a:rPr>
            <a:t>: </a:t>
          </a:r>
        </a:p>
        <a:p>
          <a:r>
            <a:rPr lang="en-US" sz="1600" dirty="0" smtClean="0">
              <a:latin typeface="Times New Roman" pitchFamily="18" charset="0"/>
              <a:cs typeface="Times New Roman" pitchFamily="18" charset="0"/>
            </a:rPr>
            <a:t>It is  that segment of money market which deals with sale and purchase of short term commercial papers or bills.</a:t>
          </a:r>
          <a:endParaRPr lang="en-US" sz="1600" dirty="0">
            <a:latin typeface="Times New Roman" pitchFamily="18" charset="0"/>
            <a:cs typeface="Times New Roman" pitchFamily="18" charset="0"/>
          </a:endParaRPr>
        </a:p>
      </dgm:t>
    </dgm:pt>
    <dgm:pt modelId="{CB7978BF-4B09-491E-810B-38977B5D7C75}" type="parTrans" cxnId="{3E80F84F-E09D-476B-80D8-D68D5E5D703A}">
      <dgm:prSet/>
      <dgm:spPr/>
      <dgm:t>
        <a:bodyPr/>
        <a:lstStyle/>
        <a:p>
          <a:endParaRPr lang="en-US"/>
        </a:p>
      </dgm:t>
    </dgm:pt>
    <dgm:pt modelId="{1E3020F2-BC96-48CF-A214-63482F407497}" type="sibTrans" cxnId="{3E80F84F-E09D-476B-80D8-D68D5E5D703A}">
      <dgm:prSet/>
      <dgm:spPr/>
      <dgm:t>
        <a:bodyPr/>
        <a:lstStyle/>
        <a:p>
          <a:endParaRPr lang="en-US"/>
        </a:p>
      </dgm:t>
    </dgm:pt>
    <dgm:pt modelId="{9DD40516-C731-45FA-A558-A0B140473C2C}">
      <dgm:prSet phldrT="[Text]" custT="1">
        <dgm:style>
          <a:lnRef idx="1">
            <a:schemeClr val="accent5"/>
          </a:lnRef>
          <a:fillRef idx="2">
            <a:schemeClr val="accent5"/>
          </a:fillRef>
          <a:effectRef idx="1">
            <a:schemeClr val="accent5"/>
          </a:effectRef>
          <a:fontRef idx="minor">
            <a:schemeClr val="dk1"/>
          </a:fontRef>
        </dgm:style>
      </dgm:prSet>
      <dgm:spPr/>
      <dgm:t>
        <a:bodyPr/>
        <a:lstStyle/>
        <a:p>
          <a:r>
            <a:rPr lang="en-US" sz="1600" b="1" dirty="0" smtClean="0">
              <a:latin typeface="Times New Roman" pitchFamily="18" charset="0"/>
              <a:cs typeface="Times New Roman" pitchFamily="18" charset="0"/>
            </a:rPr>
            <a:t>Acceptance market:</a:t>
          </a:r>
        </a:p>
        <a:p>
          <a:r>
            <a:rPr lang="en-US" sz="1600" b="1" dirty="0" smtClean="0">
              <a:latin typeface="Times New Roman" pitchFamily="18" charset="0"/>
              <a:cs typeface="Times New Roman" pitchFamily="18" charset="0"/>
            </a:rPr>
            <a:t> </a:t>
          </a:r>
          <a:r>
            <a:rPr lang="en-US" sz="1600" dirty="0" smtClean="0">
              <a:latin typeface="Times New Roman" pitchFamily="18" charset="0"/>
              <a:cs typeface="Times New Roman" pitchFamily="18" charset="0"/>
            </a:rPr>
            <a:t>It deals with the acceptance of the bankers. The acceptances are generally used in both domestic and foreign trade transactions. </a:t>
          </a:r>
          <a:endParaRPr lang="en-US" sz="1600" dirty="0">
            <a:latin typeface="Times New Roman" pitchFamily="18" charset="0"/>
            <a:cs typeface="Times New Roman" pitchFamily="18" charset="0"/>
          </a:endParaRPr>
        </a:p>
      </dgm:t>
    </dgm:pt>
    <dgm:pt modelId="{D4CC795E-3939-4267-8429-15E5F82F36B1}" type="parTrans" cxnId="{6F4D2544-C0D5-4F90-9340-BDF0AF38147F}">
      <dgm:prSet/>
      <dgm:spPr/>
      <dgm:t>
        <a:bodyPr/>
        <a:lstStyle/>
        <a:p>
          <a:endParaRPr lang="en-US"/>
        </a:p>
      </dgm:t>
    </dgm:pt>
    <dgm:pt modelId="{13E13D01-84E6-4E5B-8197-1BD4B138D0DE}" type="sibTrans" cxnId="{6F4D2544-C0D5-4F90-9340-BDF0AF38147F}">
      <dgm:prSet/>
      <dgm:spPr/>
      <dgm:t>
        <a:bodyPr/>
        <a:lstStyle/>
        <a:p>
          <a:endParaRPr lang="en-US"/>
        </a:p>
      </dgm:t>
    </dgm:pt>
    <dgm:pt modelId="{D00D21C1-F58F-4645-9C07-017DA6F70550}">
      <dgm:prSet phldrT="[Text]" custT="1">
        <dgm:style>
          <a:lnRef idx="1">
            <a:schemeClr val="accent5"/>
          </a:lnRef>
          <a:fillRef idx="2">
            <a:schemeClr val="accent5"/>
          </a:fillRef>
          <a:effectRef idx="1">
            <a:schemeClr val="accent5"/>
          </a:effectRef>
          <a:fontRef idx="minor">
            <a:schemeClr val="dk1"/>
          </a:fontRef>
        </dgm:style>
      </dgm:prSet>
      <dgm:spPr/>
      <dgm:t>
        <a:bodyPr/>
        <a:lstStyle/>
        <a:p>
          <a:r>
            <a:rPr lang="en-US" sz="1600" b="1" dirty="0" smtClean="0">
              <a:latin typeface="Times New Roman" pitchFamily="18" charset="0"/>
              <a:cs typeface="Times New Roman" pitchFamily="18" charset="0"/>
            </a:rPr>
            <a:t>Call money market</a:t>
          </a:r>
          <a:r>
            <a:rPr lang="en-US" sz="1600" dirty="0" smtClean="0">
              <a:latin typeface="Times New Roman" pitchFamily="18" charset="0"/>
              <a:cs typeface="Times New Roman" pitchFamily="18" charset="0"/>
            </a:rPr>
            <a:t>: </a:t>
          </a:r>
        </a:p>
        <a:p>
          <a:r>
            <a:rPr lang="en-US" sz="1600" dirty="0" smtClean="0">
              <a:latin typeface="Times New Roman" pitchFamily="18" charset="0"/>
              <a:cs typeface="Times New Roman" pitchFamily="18" charset="0"/>
            </a:rPr>
            <a:t>it is a segment within the money market which deals with  very short period loans called as the call loans. The duration of such loan is for a maximum period of seven days.</a:t>
          </a:r>
          <a:endParaRPr lang="en-US" sz="1600" dirty="0">
            <a:latin typeface="Times New Roman" pitchFamily="18" charset="0"/>
            <a:cs typeface="Times New Roman" pitchFamily="18" charset="0"/>
          </a:endParaRPr>
        </a:p>
      </dgm:t>
    </dgm:pt>
    <dgm:pt modelId="{FF345BE0-6545-4E6F-963C-BD337723F17A}" type="parTrans" cxnId="{197995A5-AC9D-4AF7-AA8F-645223F90C2B}">
      <dgm:prSet/>
      <dgm:spPr/>
      <dgm:t>
        <a:bodyPr/>
        <a:lstStyle/>
        <a:p>
          <a:endParaRPr lang="en-US"/>
        </a:p>
      </dgm:t>
    </dgm:pt>
    <dgm:pt modelId="{38BF9390-1553-4FA0-AEB3-24BFB9F75692}" type="sibTrans" cxnId="{197995A5-AC9D-4AF7-AA8F-645223F90C2B}">
      <dgm:prSet/>
      <dgm:spPr/>
      <dgm:t>
        <a:bodyPr/>
        <a:lstStyle/>
        <a:p>
          <a:endParaRPr lang="en-US"/>
        </a:p>
      </dgm:t>
    </dgm:pt>
    <dgm:pt modelId="{E22699E3-9E84-4255-B815-205D62D7ACEE}" type="pres">
      <dgm:prSet presAssocID="{AF79F9F0-9D72-4727-A80C-03AC3C07D680}" presName="Name0" presStyleCnt="0">
        <dgm:presLayoutVars>
          <dgm:dir/>
          <dgm:resizeHandles val="exact"/>
        </dgm:presLayoutVars>
      </dgm:prSet>
      <dgm:spPr/>
      <dgm:t>
        <a:bodyPr/>
        <a:lstStyle/>
        <a:p>
          <a:endParaRPr lang="en-US"/>
        </a:p>
      </dgm:t>
    </dgm:pt>
    <dgm:pt modelId="{56883496-828B-4A75-B1A2-10B3A8825679}" type="pres">
      <dgm:prSet presAssocID="{AF79F9F0-9D72-4727-A80C-03AC3C07D680}" presName="cycle" presStyleCnt="0"/>
      <dgm:spPr/>
    </dgm:pt>
    <dgm:pt modelId="{65FF0847-2EA0-434A-A65F-30C784AADB0C}" type="pres">
      <dgm:prSet presAssocID="{DB825965-3837-4BB6-92B4-ECC2269E2B85}" presName="nodeFirstNode" presStyleLbl="node1" presStyleIdx="0" presStyleCnt="5" custScaleY="60730">
        <dgm:presLayoutVars>
          <dgm:bulletEnabled val="1"/>
        </dgm:presLayoutVars>
      </dgm:prSet>
      <dgm:spPr/>
      <dgm:t>
        <a:bodyPr/>
        <a:lstStyle/>
        <a:p>
          <a:endParaRPr lang="en-US"/>
        </a:p>
      </dgm:t>
    </dgm:pt>
    <dgm:pt modelId="{5FEA2A89-284B-495E-8C3D-1287E46E7C58}" type="pres">
      <dgm:prSet presAssocID="{1ED918E4-6FF3-4F84-AC6D-F8B8F1222F74}" presName="sibTransFirstNode" presStyleLbl="bgShp" presStyleIdx="0" presStyleCnt="1"/>
      <dgm:spPr/>
      <dgm:t>
        <a:bodyPr/>
        <a:lstStyle/>
        <a:p>
          <a:endParaRPr lang="en-US"/>
        </a:p>
      </dgm:t>
    </dgm:pt>
    <dgm:pt modelId="{A7605D2A-2806-4235-AEC4-5158E23D8339}" type="pres">
      <dgm:prSet presAssocID="{6D5FF081-BC12-4F56-9D27-9F94BEDF849A}" presName="nodeFollowingNodes" presStyleLbl="node1" presStyleIdx="1" presStyleCnt="5">
        <dgm:presLayoutVars>
          <dgm:bulletEnabled val="1"/>
        </dgm:presLayoutVars>
      </dgm:prSet>
      <dgm:spPr/>
      <dgm:t>
        <a:bodyPr/>
        <a:lstStyle/>
        <a:p>
          <a:endParaRPr lang="en-US"/>
        </a:p>
      </dgm:t>
    </dgm:pt>
    <dgm:pt modelId="{452F8E23-4E07-4ED3-9241-D13F190F1196}" type="pres">
      <dgm:prSet presAssocID="{F1CA2F34-EF46-499F-B100-73F8B548DEE8}" presName="nodeFollowingNodes" presStyleLbl="node1" presStyleIdx="2" presStyleCnt="5" custScaleX="104930">
        <dgm:presLayoutVars>
          <dgm:bulletEnabled val="1"/>
        </dgm:presLayoutVars>
      </dgm:prSet>
      <dgm:spPr/>
      <dgm:t>
        <a:bodyPr/>
        <a:lstStyle/>
        <a:p>
          <a:endParaRPr lang="en-US"/>
        </a:p>
      </dgm:t>
    </dgm:pt>
    <dgm:pt modelId="{DF66BA87-68DE-4790-988A-76CBB7D1C1C5}" type="pres">
      <dgm:prSet presAssocID="{9DD40516-C731-45FA-A558-A0B140473C2C}" presName="nodeFollowingNodes" presStyleLbl="node1" presStyleIdx="3" presStyleCnt="5">
        <dgm:presLayoutVars>
          <dgm:bulletEnabled val="1"/>
        </dgm:presLayoutVars>
      </dgm:prSet>
      <dgm:spPr/>
      <dgm:t>
        <a:bodyPr/>
        <a:lstStyle/>
        <a:p>
          <a:endParaRPr lang="en-US"/>
        </a:p>
      </dgm:t>
    </dgm:pt>
    <dgm:pt modelId="{F328E819-9016-4824-A7AE-EC87F9BB559F}" type="pres">
      <dgm:prSet presAssocID="{D00D21C1-F58F-4645-9C07-017DA6F70550}" presName="nodeFollowingNodes" presStyleLbl="node1" presStyleIdx="4" presStyleCnt="5" custScaleY="176435">
        <dgm:presLayoutVars>
          <dgm:bulletEnabled val="1"/>
        </dgm:presLayoutVars>
      </dgm:prSet>
      <dgm:spPr/>
      <dgm:t>
        <a:bodyPr/>
        <a:lstStyle/>
        <a:p>
          <a:endParaRPr lang="en-US"/>
        </a:p>
      </dgm:t>
    </dgm:pt>
  </dgm:ptLst>
  <dgm:cxnLst>
    <dgm:cxn modelId="{6F4D2544-C0D5-4F90-9340-BDF0AF38147F}" srcId="{AF79F9F0-9D72-4727-A80C-03AC3C07D680}" destId="{9DD40516-C731-45FA-A558-A0B140473C2C}" srcOrd="3" destOrd="0" parTransId="{D4CC795E-3939-4267-8429-15E5F82F36B1}" sibTransId="{13E13D01-84E6-4E5B-8197-1BD4B138D0DE}"/>
    <dgm:cxn modelId="{74161FD9-21D2-4A58-9A79-CEFDB946BA0B}" srcId="{AF79F9F0-9D72-4727-A80C-03AC3C07D680}" destId="{6D5FF081-BC12-4F56-9D27-9F94BEDF849A}" srcOrd="1" destOrd="0" parTransId="{9B8B868C-E041-41BC-94BC-E79FF0435EF6}" sibTransId="{64995D01-1071-4361-9077-9BEC5488E68E}"/>
    <dgm:cxn modelId="{56C6AB23-5E06-46CC-9C8C-FA8A20E24D74}" type="presOf" srcId="{9DD40516-C731-45FA-A558-A0B140473C2C}" destId="{DF66BA87-68DE-4790-988A-76CBB7D1C1C5}" srcOrd="0" destOrd="0" presId="urn:microsoft.com/office/officeart/2005/8/layout/cycle3"/>
    <dgm:cxn modelId="{197995A5-AC9D-4AF7-AA8F-645223F90C2B}" srcId="{AF79F9F0-9D72-4727-A80C-03AC3C07D680}" destId="{D00D21C1-F58F-4645-9C07-017DA6F70550}" srcOrd="4" destOrd="0" parTransId="{FF345BE0-6545-4E6F-963C-BD337723F17A}" sibTransId="{38BF9390-1553-4FA0-AEB3-24BFB9F75692}"/>
    <dgm:cxn modelId="{863602C7-EFB9-4586-B36E-CD21D6A55393}" type="presOf" srcId="{F1CA2F34-EF46-499F-B100-73F8B548DEE8}" destId="{452F8E23-4E07-4ED3-9241-D13F190F1196}" srcOrd="0" destOrd="0" presId="urn:microsoft.com/office/officeart/2005/8/layout/cycle3"/>
    <dgm:cxn modelId="{9141D221-A41D-4B7B-859D-F6B72B081D01}" type="presOf" srcId="{6D5FF081-BC12-4F56-9D27-9F94BEDF849A}" destId="{A7605D2A-2806-4235-AEC4-5158E23D8339}" srcOrd="0" destOrd="0" presId="urn:microsoft.com/office/officeart/2005/8/layout/cycle3"/>
    <dgm:cxn modelId="{3E80F84F-E09D-476B-80D8-D68D5E5D703A}" srcId="{AF79F9F0-9D72-4727-A80C-03AC3C07D680}" destId="{F1CA2F34-EF46-499F-B100-73F8B548DEE8}" srcOrd="2" destOrd="0" parTransId="{CB7978BF-4B09-491E-810B-38977B5D7C75}" sibTransId="{1E3020F2-BC96-48CF-A214-63482F407497}"/>
    <dgm:cxn modelId="{E79F4873-C859-4E83-8EFB-F1BF6E502ABB}" type="presOf" srcId="{D00D21C1-F58F-4645-9C07-017DA6F70550}" destId="{F328E819-9016-4824-A7AE-EC87F9BB559F}" srcOrd="0" destOrd="0" presId="urn:microsoft.com/office/officeart/2005/8/layout/cycle3"/>
    <dgm:cxn modelId="{372C319A-FBF0-4D9D-94B0-1E7B607AA0EE}" type="presOf" srcId="{DB825965-3837-4BB6-92B4-ECC2269E2B85}" destId="{65FF0847-2EA0-434A-A65F-30C784AADB0C}" srcOrd="0" destOrd="0" presId="urn:microsoft.com/office/officeart/2005/8/layout/cycle3"/>
    <dgm:cxn modelId="{89840CFA-9BD6-4AD7-A0C6-0C80938D9D56}" srcId="{AF79F9F0-9D72-4727-A80C-03AC3C07D680}" destId="{DB825965-3837-4BB6-92B4-ECC2269E2B85}" srcOrd="0" destOrd="0" parTransId="{1850B201-7117-4503-B722-A5BC65EE079F}" sibTransId="{1ED918E4-6FF3-4F84-AC6D-F8B8F1222F74}"/>
    <dgm:cxn modelId="{B242C5AB-EC5E-46A0-AC93-C4962A6D10AF}" type="presOf" srcId="{AF79F9F0-9D72-4727-A80C-03AC3C07D680}" destId="{E22699E3-9E84-4255-B815-205D62D7ACEE}" srcOrd="0" destOrd="0" presId="urn:microsoft.com/office/officeart/2005/8/layout/cycle3"/>
    <dgm:cxn modelId="{F5AD2A04-B1B3-4D1A-A195-6D45E380039D}" type="presOf" srcId="{1ED918E4-6FF3-4F84-AC6D-F8B8F1222F74}" destId="{5FEA2A89-284B-495E-8C3D-1287E46E7C58}" srcOrd="0" destOrd="0" presId="urn:microsoft.com/office/officeart/2005/8/layout/cycle3"/>
    <dgm:cxn modelId="{7A5A5948-B2FF-40EB-B2B9-0AA3FFBB608C}" type="presParOf" srcId="{E22699E3-9E84-4255-B815-205D62D7ACEE}" destId="{56883496-828B-4A75-B1A2-10B3A8825679}" srcOrd="0" destOrd="0" presId="urn:microsoft.com/office/officeart/2005/8/layout/cycle3"/>
    <dgm:cxn modelId="{E6EC5BBD-4F77-4F57-A11C-B2EF95B1184E}" type="presParOf" srcId="{56883496-828B-4A75-B1A2-10B3A8825679}" destId="{65FF0847-2EA0-434A-A65F-30C784AADB0C}" srcOrd="0" destOrd="0" presId="urn:microsoft.com/office/officeart/2005/8/layout/cycle3"/>
    <dgm:cxn modelId="{3B13132F-CA7C-48F4-A08B-265CFEF70A46}" type="presParOf" srcId="{56883496-828B-4A75-B1A2-10B3A8825679}" destId="{5FEA2A89-284B-495E-8C3D-1287E46E7C58}" srcOrd="1" destOrd="0" presId="urn:microsoft.com/office/officeart/2005/8/layout/cycle3"/>
    <dgm:cxn modelId="{B65F38A9-1D8A-4658-81A0-D018ACA7905F}" type="presParOf" srcId="{56883496-828B-4A75-B1A2-10B3A8825679}" destId="{A7605D2A-2806-4235-AEC4-5158E23D8339}" srcOrd="2" destOrd="0" presId="urn:microsoft.com/office/officeart/2005/8/layout/cycle3"/>
    <dgm:cxn modelId="{AD6CD56E-DA15-468E-88F2-CE539E6E6086}" type="presParOf" srcId="{56883496-828B-4A75-B1A2-10B3A8825679}" destId="{452F8E23-4E07-4ED3-9241-D13F190F1196}" srcOrd="3" destOrd="0" presId="urn:microsoft.com/office/officeart/2005/8/layout/cycle3"/>
    <dgm:cxn modelId="{08988731-183E-4E78-A78A-FC55409085CE}" type="presParOf" srcId="{56883496-828B-4A75-B1A2-10B3A8825679}" destId="{DF66BA87-68DE-4790-988A-76CBB7D1C1C5}" srcOrd="4" destOrd="0" presId="urn:microsoft.com/office/officeart/2005/8/layout/cycle3"/>
    <dgm:cxn modelId="{0D80AD87-4FD5-4B39-91F1-40B4017D5523}" type="presParOf" srcId="{56883496-828B-4A75-B1A2-10B3A8825679}" destId="{F328E819-9016-4824-A7AE-EC87F9BB559F}" srcOrd="5" destOrd="0" presId="urn:microsoft.com/office/officeart/2005/8/layout/cycle3"/>
  </dgm:cxnLst>
  <dgm:bg/>
  <dgm:whole/>
</dgm:dataModel>
</file>

<file path=ppt/diagrams/layout1.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2.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3.xml><?xml version="1.0" encoding="utf-8"?>
<dgm:layoutDef xmlns:dgm="http://schemas.openxmlformats.org/drawingml/2006/diagram" xmlns:a="http://schemas.openxmlformats.org/drawingml/2006/main" uniqueId="urn:microsoft.com/office/officeart/2005/8/layout/cycle7">
  <dgm:title val=""/>
  <dgm:desc val=""/>
  <dgm:catLst>
    <dgm:cat type="cycle" pri="6000"/>
  </dgm:catLst>
  <dgm:sampData>
    <dgm:dataModel>
      <dgm:ptLst>
        <dgm:pt modelId="0" type="doc"/>
        <dgm:pt modelId="1">
          <dgm:prSet phldr="1"/>
        </dgm:pt>
        <dgm:pt modelId="2">
          <dgm:prSet phldr="1"/>
        </dgm:pt>
        <dgm:pt modelId="3">
          <dgm:prSet phldr="1"/>
        </dgm:pt>
      </dgm:ptLst>
      <dgm:cxnLst>
        <dgm:cxn modelId="6" srcId="0" destId="1" srcOrd="0" destOrd="0"/>
        <dgm:cxn modelId="7" srcId="0" destId="2" srcOrd="1" destOrd="0"/>
        <dgm:cxn modelId="8" srcId="0" destId="3" srcOrd="2"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func="var" arg="dir" op="equ" val="norm">
        <dgm:alg type="cycle">
          <dgm:param type="stAng" val="0"/>
          <dgm:param type="spanAng" val="360"/>
        </dgm:alg>
      </dgm:if>
      <dgm:else name="Name3">
        <dgm:alg type="cycle">
          <dgm:param type="stAng" val="0"/>
          <dgm:param type="spanAng" val="-360"/>
        </dgm:alg>
      </dgm:else>
    </dgm:choose>
    <dgm:shape xmlns:r="http://schemas.openxmlformats.org/officeDocument/2006/relationships" r:blip="">
      <dgm:adjLst/>
    </dgm:shape>
    <dgm:presOf/>
    <dgm:constrLst>
      <dgm:constr type="diam" refType="w"/>
      <dgm:constr type="w" for="ch" ptType="node" refType="w"/>
      <dgm:constr type="primFontSz" for="ch" ptType="node" op="equ" val="65"/>
      <dgm:constr type="w" for="ch" forName="sibTrans" refType="w" refFor="ch" refPtType="node" op="equ" fact="0.35"/>
      <dgm:constr type="connDist" for="ch" forName="sibTrans" op="equ"/>
      <dgm:constr type="primFontSz" for="des" forName="connectorText" op="equ" val="55"/>
      <dgm:constr type="primFontSz" for="des" forName="connectorText" refType="primFontSz" refFor="ch" refPtType="node" op="lte" fact="0.8"/>
      <dgm:constr type="sibSp" refType="w" refFor="ch" refPtType="node" op="equ" fact="0.65"/>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5"/>
          <dgm:constr type="tMarg" refType="primFontSz" fact="0.3"/>
          <dgm:constr type="bMarg" refType="primFontSz" fact="0.3"/>
          <dgm:constr type="lMarg" refType="primFontSz" fact="0.3"/>
          <dgm:constr type="rMarg" refType="primFontSz" fact="0.3"/>
        </dgm:constrLst>
        <dgm:ruleLst>
          <dgm:rule type="primFontSz" val="5" fact="NaN" max="NaN"/>
        </dgm:ruleLst>
      </dgm:layoutNode>
      <dgm:choose name="Name4">
        <dgm:if name="Name5" axis="par ch" ptType="doc node" func="cnt" op="gt" val="1">
          <dgm:forEach name="sibTransForEach" axis="followSib" ptType="sibTrans" hideLastTrans="0" cnt="1">
            <dgm:layoutNode name="sibTrans">
              <dgm:choose name="Name6">
                <dgm:if name="Name7" axis="par ch" ptType="doc node" func="posEven" op="equ" val="1">
                  <dgm:alg type="conn">
                    <dgm:param type="begPts" val="radial"/>
                    <dgm:param type="endPts" val="radial"/>
                    <dgm:param type="begSty" val="arr"/>
                    <dgm:param type="endSty" val="arr"/>
                  </dgm:alg>
                </dgm:if>
                <dgm:else name="Name8">
                  <dgm:alg type="conn">
                    <dgm:param type="begPts" val="auto"/>
                    <dgm:param type="endPts" val="auto"/>
                    <dgm:param type="begSty" val="arr"/>
                    <dgm:param type="endSty" val="arr"/>
                  </dgm:alg>
                </dgm:else>
              </dgm:choose>
              <dgm:shape xmlns:r="http://schemas.openxmlformats.org/officeDocument/2006/relationships" type="conn" r:blip="">
                <dgm:adjLst/>
              </dgm:shape>
              <dgm:presOf axis="self"/>
              <dgm:constrLst>
                <dgm:constr type="h" refType="w" fact="0.5"/>
                <dgm:constr type="connDist"/>
                <dgm:constr type="begPad" refType="connDist" fact="0.1"/>
                <dgm:constr type="endPad" refType="connDist" fact="0.1"/>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9"/>
      </dgm:choose>
    </dgm:forEach>
  </dgm:layoutNode>
</dgm:layoutDef>
</file>

<file path=ppt/diagrams/layout4.xml><?xml version="1.0" encoding="utf-8"?>
<dgm:layoutDef xmlns:dgm="http://schemas.openxmlformats.org/drawingml/2006/diagram" xmlns:a="http://schemas.openxmlformats.org/drawingml/2006/main" uniqueId="urn:microsoft.com/office/officeart/2005/8/layout/cycle3">
  <dgm:title val=""/>
  <dgm:desc val=""/>
  <dgm:catLst>
    <dgm:cat type="cycle" pri="5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Name0">
    <dgm:varLst>
      <dgm:dir/>
      <dgm:resizeHandles val="exact"/>
    </dgm:varLst>
    <dgm:choose name="Name1">
      <dgm:if name="Name2" axis="ch" ptType="node" func="cnt" op="equ" val="2">
        <dgm:alg type="composite">
          <dgm:param type="ar" val="0.9"/>
        </dgm:alg>
        <dgm:shape xmlns:r="http://schemas.openxmlformats.org/officeDocument/2006/relationships" r:blip="">
          <dgm:adjLst/>
        </dgm:shape>
        <dgm:presOf/>
        <dgm:constrLst>
          <dgm:constr type="primFontSz" for="ch" ptType="node" op="equ" val="65"/>
          <dgm:constr type="ctrX" for="ch" forName="node1" refType="w" fact="0.5"/>
          <dgm:constr type="t" for="ch" forName="node1"/>
          <dgm:constr type="w" for="ch" forName="node1" refType="w" fact="0.8"/>
          <dgm:constr type="h" for="ch" forName="node1" refType="w" refFor="ch" refForName="node1" fact="0.5"/>
          <dgm:constr type="ctrX" for="ch" forName="sibTrans" refType="w" fact="0.5"/>
          <dgm:constr type="t" for="ch" forName="sibTrans"/>
          <dgm:constr type="w" for="ch" forName="sibTrans" refType="w" fact="0.8"/>
          <dgm:constr type="h" for="ch" forName="sibTrans" refType="w" refFor="ch" refForName="node1" fact="0.5"/>
          <dgm:constr type="userA" for="ch" forName="sibTrans" refType="w" fact="1.07"/>
          <dgm:constr type="ctrX" for="ch" forName="node2" refType="w" fact="0.5"/>
          <dgm:constr type="b" for="ch" forName="node2" refType="h"/>
          <dgm:constr type="w" for="ch" forName="node2" refType="w" fact="0.8"/>
          <dgm:constr type="h" for="ch" forName="node2" refType="w" refFor="ch" refForName="node1" fact="0.5"/>
          <dgm:constr type="l" for="ch" forName="sp1"/>
          <dgm:constr type="t" for="ch" forName="sp1" refType="h" fact="0.5"/>
          <dgm:constr type="w" for="ch" forName="sp1" val="1"/>
          <dgm:constr type="h" for="ch" forName="sp1" val="1"/>
          <dgm:constr type="r" for="ch" forName="sp2" refType="w"/>
          <dgm:constr type="t" for="ch" forName="sp2" refType="h" fact="0.5"/>
          <dgm:constr type="w" for="ch" forName="sp2" val="1"/>
          <dgm:constr type="h" for="ch" forName="sp2" val="1"/>
        </dgm:constrLst>
        <dgm:ruleLst/>
      </dgm:if>
      <dgm:else name="Name3">
        <dgm:alg type="composite"/>
        <dgm:shape xmlns:r="http://schemas.openxmlformats.org/officeDocument/2006/relationships" r:blip="">
          <dgm:adjLst/>
        </dgm:shape>
        <dgm:presOf/>
        <dgm:constrLst>
          <dgm:constr type="primFontSz" for="ch" ptType="node" op="equ" val="65"/>
        </dgm:constrLst>
        <dgm:ruleLst/>
      </dgm:else>
    </dgm:choose>
    <dgm:choose name="Name4">
      <dgm:if name="Name5" axis="ch" ptType="node" func="cnt" op="equ" val="2">
        <dgm:layoutNode name="node1">
          <dgm:varLst>
            <dgm:bulletEnabled val="1"/>
          </dgm:varLst>
          <dgm:alg type="tx"/>
          <dgm:shape xmlns:r="http://schemas.openxmlformats.org/officeDocument/2006/relationships" type="roundRect" r:blip="">
            <dgm:adjLst/>
          </dgm:shape>
          <dgm:presOf axis="ch desOrSelf" ptType="node node" st="1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ibTrans" styleLbl="bgShp">
          <dgm:choose name="Name6">
            <dgm:if name="Name7" func="var" arg="dir" op="equ" val="norm">
              <dgm:alg type="conn">
                <dgm:param type="connRout" val="longCurve"/>
                <dgm:param type="begPts" val="midR"/>
                <dgm:param type="endPts" val="midL"/>
                <dgm:param type="dstNode" val="node1"/>
              </dgm:alg>
              <dgm:shape xmlns:r="http://schemas.openxmlformats.org/officeDocument/2006/relationships" type="conn" r:blip="" zOrderOff="-2">
                <dgm:adjLst/>
              </dgm:shape>
              <dgm:presOf axis="ch" ptType="sibTrans"/>
              <dgm:constrLst>
                <dgm:constr type="userA"/>
                <dgm:constr type="diam" refType="userA" fact="-1"/>
                <dgm:constr type="wArH" refType="userA" fact="0.05"/>
                <dgm:constr type="hArH" refType="userA" fact="0.1"/>
                <dgm:constr type="stemThick" refType="userA" fact="0.06"/>
                <dgm:constr type="begPad" refType="connDist" fact="-0.2"/>
                <dgm:constr type="endPad" refType="connDist" fact="0.05"/>
              </dgm:constrLst>
            </dgm:if>
            <dgm:else name="Name8">
              <dgm:alg type="conn">
                <dgm:param type="connRout" val="longCurve"/>
                <dgm:param type="begPts" val="midL"/>
                <dgm:param type="endPts" val="midR"/>
                <dgm:param type="dstNode" val="node1"/>
              </dgm:alg>
              <dgm:shape xmlns:r="http://schemas.openxmlformats.org/officeDocument/2006/relationships" type="conn" r:blip="" zOrderOff="-2">
                <dgm:adjLst/>
              </dgm:shape>
              <dgm:presOf axis="ch" ptType="sibTrans"/>
              <dgm:constrLst>
                <dgm:constr type="userA"/>
                <dgm:constr type="diam" refType="userA"/>
                <dgm:constr type="wArH" refType="userA" fact="0.05"/>
                <dgm:constr type="hArH" refType="userA" fact="0.1"/>
                <dgm:constr type="stemThick" refType="userA" fact="0.06"/>
                <dgm:constr type="begPad" refType="connDist" fact="-0.2"/>
                <dgm:constr type="endPad" refType="connDist" fact="0.05"/>
              </dgm:constrLst>
            </dgm:else>
          </dgm:choose>
          <dgm:ruleLst/>
        </dgm:layoutNode>
        <dgm:layoutNode name="node2">
          <dgm:varLst>
            <dgm:bulletEnabled val="1"/>
          </dgm:varLst>
          <dgm:alg type="tx"/>
          <dgm:shape xmlns:r="http://schemas.openxmlformats.org/officeDocument/2006/relationships" type="roundRect" r:blip="">
            <dgm:adjLst/>
          </dgm:shape>
          <dgm:presOf axis="ch desOrSelf" ptType="node node" st="2 1" cnt="1 0"/>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sp1">
          <dgm:alg type="sp"/>
          <dgm:shape xmlns:r="http://schemas.openxmlformats.org/officeDocument/2006/relationships" r:blip="">
            <dgm:adjLst/>
          </dgm:shape>
          <dgm:presOf/>
          <dgm:constrLst/>
          <dgm:ruleLst/>
        </dgm:layoutNode>
        <dgm:layoutNode name="sp2">
          <dgm:alg type="sp"/>
          <dgm:shape xmlns:r="http://schemas.openxmlformats.org/officeDocument/2006/relationships" r:blip="">
            <dgm:adjLst/>
          </dgm:shape>
          <dgm:presOf/>
          <dgm:constrLst/>
          <dgm:ruleLst/>
        </dgm:layoutNode>
      </dgm:if>
      <dgm:else name="Name9">
        <dgm:layoutNode name="cycle">
          <dgm:choose name="Name10">
            <dgm:if name="Name11" func="var" arg="dir" op="equ" val="norm">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fact="-1"/>
                <dgm:constr type="wArH" for="ch" ptType="sibTrans" refType="diam" op="equ" fact="0.05"/>
                <dgm:constr type="hArH" for="ch" ptType="sibTrans" refType="diam" op="equ" fact="0.1"/>
                <dgm:constr type="stemThick" for="ch" ptType="sibTrans" refType="diam" op="equ" fact="0.065"/>
                <dgm:constr type="primFontSz" for="ch" ptType="node" op="equ"/>
              </dgm:constrLst>
            </dgm:if>
            <dgm:else name="Name12">
              <dgm:alg type="cycle">
                <dgm:param type="stAng" val="0"/>
                <dgm:param type="spanAng" val="-360"/>
              </dgm:alg>
              <dgm:shape xmlns:r="http://schemas.openxmlformats.org/officeDocument/2006/relationships" r:blip="">
                <dgm:adjLst/>
              </dgm:shape>
              <dgm:presOf/>
              <dgm:constrLst>
                <dgm:constr type="diam" refType="w"/>
                <dgm:constr type="w" for="ch" ptType="node" refType="w"/>
                <dgm:constr type="sibSp" val="15"/>
                <dgm:constr type="userA" for="ch" ptType="sibTrans" refType="diam" op="equ"/>
                <dgm:constr type="wArH" for="ch" ptType="sibTrans" refType="diam" op="equ" fact="0.05"/>
                <dgm:constr type="hArH" for="ch" ptType="sibTrans" refType="diam" op="equ" fact="0.1"/>
                <dgm:constr type="stemThick" for="ch" ptType="sibTrans" refType="diam" op="equ" fact="0.065"/>
                <dgm:constr type="primFontSz" for="ch" ptType="node" op="equ"/>
              </dgm:constrLst>
            </dgm:else>
          </dgm:choose>
          <dgm:ruleLst/>
          <dgm:forEach name="nodesFirstNodeForEach" axis="ch" ptType="node" cnt="1">
            <dgm:layoutNode name="nodeFirstNode">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name="sibTransForEach" axis="followSib" ptType="sibTrans" cnt="1">
              <dgm:layoutNode name="sibTransFirstNode" styleLbl="bgShp">
                <dgm:choose name="Name13">
                  <dgm:if name="Name14" func="var" arg="dir" op="equ" val="norm">
                    <dgm:alg type="conn">
                      <dgm:param type="connRout" val="longCurve"/>
                      <dgm:param type="begPts" val="midR"/>
                      <dgm:param type="endPts" val="midL"/>
                      <dgm:param type="dstNode" val="nodeFirstNode"/>
                    </dgm:alg>
                  </dgm:if>
                  <dgm:else name="Name15">
                    <dgm:alg type="conn">
                      <dgm:param type="connRout" val="longCurve"/>
                      <dgm:param type="begPts" val="midL"/>
                      <dgm:param type="endPts" val="midR"/>
                      <dgm:param type="dstNode" val="nodeFirstNode"/>
                    </dgm:alg>
                  </dgm:else>
                </dgm:choose>
                <dgm:shape xmlns:r="http://schemas.openxmlformats.org/officeDocument/2006/relationships" type="conn" r:blip="" zOrderOff="-2">
                  <dgm:adjLst/>
                </dgm:shape>
                <dgm:presOf axis="self"/>
                <dgm:choose name="Name16">
                  <dgm:if name="Name17" axis="par ch" ptType="doc node" func="cnt" op="equ" val="3">
                    <dgm:constrLst>
                      <dgm:constr type="userA"/>
                      <dgm:constr type="diam" refType="userA" fact="1.01"/>
                      <dgm:constr type="begPad" refType="connDist" fact="-0.2"/>
                      <dgm:constr type="endPad" refType="connDist" fact="0.05"/>
                    </dgm:constrLst>
                  </dgm:if>
                  <dgm:if name="Name18" axis="par ch" ptType="doc node" func="cnt" op="equ" val="4">
                    <dgm:constrLst>
                      <dgm:constr type="userA"/>
                      <dgm:constr type="diam" refType="userA" fact="1.26"/>
                      <dgm:constr type="begPad" refType="connDist" fact="-0.2"/>
                      <dgm:constr type="endPad" refType="connDist" fact="0.05"/>
                    </dgm:constrLst>
                  </dgm:if>
                  <dgm:if name="Name19" axis="par ch" ptType="doc node" func="cnt" op="equ" val="5">
                    <dgm:constrLst>
                      <dgm:constr type="userA"/>
                      <dgm:constr type="diam" refType="userA" fact="1.04"/>
                      <dgm:constr type="begPad" refType="connDist" fact="-0.2"/>
                      <dgm:constr type="endPad" refType="connDist" fact="0.05"/>
                    </dgm:constrLst>
                  </dgm:if>
                  <dgm:if name="Name20" axis="par ch" ptType="doc node" func="cnt" op="equ" val="6">
                    <dgm:constrLst>
                      <dgm:constr type="userA"/>
                      <dgm:constr type="diam" refType="userA" fact="1.1"/>
                      <dgm:constr type="begPad" refType="connDist" fact="-0.2"/>
                      <dgm:constr type="endPad" refType="connDist" fact="0.05"/>
                    </dgm:constrLst>
                  </dgm:if>
                  <dgm:else name="Name21">
                    <dgm:constrLst>
                      <dgm:constr type="userA"/>
                      <dgm:constr type="diam" refType="userA" fact="1.04"/>
                      <dgm:constr type="begPad" refType="connDist" fact="-0.2"/>
                      <dgm:constr type="endPad" refType="connDist" fact="0.05"/>
                    </dgm:constrLst>
                  </dgm:else>
                </dgm:choose>
                <dgm:ruleLst/>
              </dgm:layoutNode>
            </dgm:forEach>
          </dgm:forEach>
          <dgm:forEach name="followingNodesForEach" axis="ch" ptType="node" st="2">
            <dgm:layoutNode name="nodeFollowingNodes">
              <dgm:varLst>
                <dgm:bulletEnabled val="1"/>
              </dgm:varLst>
              <dgm:alg type="tx"/>
              <dgm:shape xmlns:r="http://schemas.openxmlformats.org/officeDocument/2006/relationships" type="roundRect" r:blip="">
                <dgm:adjLst/>
              </dgm:shape>
              <dgm:presOf axis="desOrSelf" ptType="node"/>
              <dgm:constrLst>
                <dgm:constr type="h" refType="w" fact="0.5"/>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forEach>
        </dgm:layoutNode>
      </dgm:else>
    </dgm:choose>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EE5F0C8-2848-4759-BF78-5B4F03D7E7FD}"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D7C1B-38A1-41CA-BBB6-B774D5F4F3BD}"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E5F0C8-2848-4759-BF78-5B4F03D7E7FD}"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D7C1B-38A1-41CA-BBB6-B774D5F4F3BD}"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E5F0C8-2848-4759-BF78-5B4F03D7E7FD}"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D7C1B-38A1-41CA-BBB6-B774D5F4F3BD}"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EE5F0C8-2848-4759-BF78-5B4F03D7E7FD}"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D7C1B-38A1-41CA-BBB6-B774D5F4F3BD}"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EE5F0C8-2848-4759-BF78-5B4F03D7E7FD}" type="datetimeFigureOut">
              <a:rPr lang="en-US" smtClean="0"/>
              <a:t>5/15/2025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9AD7C1B-38A1-41CA-BBB6-B774D5F4F3BD}"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EE5F0C8-2848-4759-BF78-5B4F03D7E7FD}" type="datetimeFigureOut">
              <a:rPr lang="en-US" smtClean="0"/>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AD7C1B-38A1-41CA-BBB6-B774D5F4F3BD}"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EE5F0C8-2848-4759-BF78-5B4F03D7E7FD}" type="datetimeFigureOut">
              <a:rPr lang="en-US" smtClean="0"/>
              <a:t>5/15/2025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9AD7C1B-38A1-41CA-BBB6-B774D5F4F3BD}"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EE5F0C8-2848-4759-BF78-5B4F03D7E7FD}" type="datetimeFigureOut">
              <a:rPr lang="en-US" smtClean="0"/>
              <a:t>5/15/2025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9AD7C1B-38A1-41CA-BBB6-B774D5F4F3BD}"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EE5F0C8-2848-4759-BF78-5B4F03D7E7FD}" type="datetimeFigureOut">
              <a:rPr lang="en-US" smtClean="0"/>
              <a:t>5/15/2025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9AD7C1B-38A1-41CA-BBB6-B774D5F4F3BD}"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E5F0C8-2848-4759-BF78-5B4F03D7E7FD}" type="datetimeFigureOut">
              <a:rPr lang="en-US" smtClean="0"/>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AD7C1B-38A1-41CA-BBB6-B774D5F4F3BD}"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EE5F0C8-2848-4759-BF78-5B4F03D7E7FD}" type="datetimeFigureOut">
              <a:rPr lang="en-US" smtClean="0"/>
              <a:t>5/15/2025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9AD7C1B-38A1-41CA-BBB6-B774D5F4F3BD}"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EE5F0C8-2848-4759-BF78-5B4F03D7E7FD}" type="datetimeFigureOut">
              <a:rPr lang="en-US" smtClean="0"/>
              <a:t>5/15/2025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9AD7C1B-38A1-41CA-BBB6-B774D5F4F3BD}"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1371600" y="2000240"/>
            <a:ext cx="6400800" cy="3638560"/>
          </a:xfrm>
        </p:spPr>
        <p:txBody>
          <a:bodyPr>
            <a:normAutofit/>
          </a:bodyPr>
          <a:lstStyle/>
          <a:p>
            <a:endParaRPr lang="en-US" sz="4800" dirty="0" smtClean="0">
              <a:solidFill>
                <a:schemeClr val="tx1"/>
              </a:solidFill>
              <a:latin typeface="Times New Roman" pitchFamily="18" charset="0"/>
              <a:cs typeface="Times New Roman" pitchFamily="18" charset="0"/>
            </a:endParaRPr>
          </a:p>
          <a:p>
            <a:r>
              <a:rPr lang="en-US" sz="4800" dirty="0" smtClean="0">
                <a:solidFill>
                  <a:schemeClr val="tx1"/>
                </a:solidFill>
                <a:latin typeface="Times New Roman" pitchFamily="18" charset="0"/>
                <a:cs typeface="Times New Roman" pitchFamily="18" charset="0"/>
              </a:rPr>
              <a:t>Financial Markets</a:t>
            </a:r>
            <a:endParaRPr lang="en-US" sz="4800" dirty="0">
              <a:solidFill>
                <a:schemeClr val="tx1"/>
              </a:solidFill>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Financial instruments</a:t>
            </a:r>
            <a:endParaRPr lang="en-US" dirty="0"/>
          </a:p>
        </p:txBody>
      </p:sp>
      <p:sp>
        <p:nvSpPr>
          <p:cNvPr id="3" name="Content Placeholder 2"/>
          <p:cNvSpPr>
            <a:spLocks noGrp="1"/>
          </p:cNvSpPr>
          <p:nvPr>
            <p:ph idx="1"/>
          </p:nvPr>
        </p:nvSpPr>
        <p:spPr/>
        <p:txBody>
          <a:bodyPr/>
          <a:lstStyle/>
          <a:p>
            <a:r>
              <a:rPr lang="en-US" dirty="0" smtClean="0"/>
              <a:t>Financial instruments represents a claim against the future income and wealth for the payment of money at a specified future date. </a:t>
            </a:r>
          </a:p>
          <a:p>
            <a:endParaRPr lang="en-US" dirty="0" smtClean="0"/>
          </a:p>
          <a:p>
            <a:r>
              <a:rPr lang="en-US" dirty="0" smtClean="0"/>
              <a:t>Examples are </a:t>
            </a:r>
            <a:r>
              <a:rPr lang="en-US" dirty="0" err="1" smtClean="0"/>
              <a:t>cheques</a:t>
            </a:r>
            <a:r>
              <a:rPr lang="en-US" dirty="0" smtClean="0"/>
              <a:t>, commercial bills, treasury certificates etc. </a:t>
            </a:r>
            <a:endParaRPr lang="en-US"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latin typeface="Times New Roman" pitchFamily="18" charset="0"/>
                <a:cs typeface="Times New Roman" pitchFamily="18" charset="0"/>
              </a:rPr>
              <a:t>Types of Financial assets</a:t>
            </a:r>
            <a:endParaRPr lang="en-US" sz="2800" b="1"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fontScale="85000" lnSpcReduction="20000"/>
          </a:bodyPr>
          <a:lstStyle/>
          <a:p>
            <a:r>
              <a:rPr lang="en-US" b="1" dirty="0" smtClean="0">
                <a:latin typeface="Times New Roman" pitchFamily="18" charset="0"/>
                <a:cs typeface="Times New Roman" pitchFamily="18" charset="0"/>
              </a:rPr>
              <a:t>Primary securities</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These are securities issued directly by the ultimate borrowers of funds to the ultimate savers or the investors. For example, equities, preference shares, bonds, debentures etc.</a:t>
            </a:r>
          </a:p>
          <a:p>
            <a:endParaRPr lang="en-US" dirty="0" smtClean="0">
              <a:latin typeface="Times New Roman" pitchFamily="18" charset="0"/>
              <a:cs typeface="Times New Roman" pitchFamily="18" charset="0"/>
            </a:endParaRPr>
          </a:p>
          <a:p>
            <a:r>
              <a:rPr lang="en-US" b="1" dirty="0" smtClean="0">
                <a:latin typeface="Times New Roman" pitchFamily="18" charset="0"/>
                <a:cs typeface="Times New Roman" pitchFamily="18" charset="0"/>
              </a:rPr>
              <a:t>Secondary securities</a:t>
            </a:r>
            <a:r>
              <a:rPr lang="en-US" dirty="0" smtClean="0">
                <a:latin typeface="Times New Roman" pitchFamily="18" charset="0"/>
                <a:cs typeface="Times New Roman" pitchFamily="18" charset="0"/>
              </a:rPr>
              <a:t>: </a:t>
            </a:r>
          </a:p>
          <a:p>
            <a:r>
              <a:rPr lang="en-US" dirty="0" smtClean="0">
                <a:latin typeface="Times New Roman" pitchFamily="18" charset="0"/>
                <a:cs typeface="Times New Roman" pitchFamily="18" charset="0"/>
              </a:rPr>
              <a:t>These are securities not issued directly by the borrowers, rather issued by the financial intermediaries to the ultimate savers. For example, insurance companies, policies, units of mutual funds, commercial bank deposits etc. </a:t>
            </a:r>
          </a:p>
          <a:p>
            <a:endParaRPr lang="en-US" dirty="0" smtClean="0">
              <a:latin typeface="Times New Roman" pitchFamily="18" charset="0"/>
              <a:cs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654032"/>
          </a:xfrm>
        </p:spPr>
        <p:txBody>
          <a:bodyPr>
            <a:normAutofit fontScale="90000"/>
          </a:bodyPr>
          <a:lstStyle/>
          <a:p>
            <a:r>
              <a:rPr lang="en-US" dirty="0" smtClean="0">
                <a:latin typeface="Times New Roman" pitchFamily="18" charset="0"/>
                <a:cs typeface="Times New Roman" pitchFamily="18" charset="0"/>
              </a:rPr>
              <a:t>Financial markets</a:t>
            </a:r>
            <a:endParaRPr lang="en-US"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214282" y="100010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0"/>
            <a:ext cx="8229600" cy="654032"/>
          </a:xfrm>
        </p:spPr>
        <p:txBody>
          <a:bodyPr>
            <a:normAutofit/>
          </a:bodyPr>
          <a:lstStyle/>
          <a:p>
            <a:r>
              <a:rPr lang="en-US" sz="3200" dirty="0" smtClean="0">
                <a:latin typeface="Times New Roman" pitchFamily="18" charset="0"/>
                <a:cs typeface="Times New Roman" pitchFamily="18" charset="0"/>
              </a:rPr>
              <a:t>Financial markets</a:t>
            </a:r>
            <a:endParaRPr lang="en-US" sz="3200" dirty="0">
              <a:latin typeface="Times New Roman" pitchFamily="18" charset="0"/>
              <a:cs typeface="Times New Roman" pitchFamily="18" charset="0"/>
            </a:endParaRPr>
          </a:p>
        </p:txBody>
      </p:sp>
      <p:graphicFrame>
        <p:nvGraphicFramePr>
          <p:cNvPr id="4" name="Content Placeholder 3"/>
          <p:cNvGraphicFramePr>
            <a:graphicFrameLocks noGrp="1"/>
          </p:cNvGraphicFramePr>
          <p:nvPr>
            <p:ph idx="1"/>
          </p:nvPr>
        </p:nvGraphicFramePr>
        <p:xfrm>
          <a:off x="285720" y="642918"/>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Box 4"/>
          <p:cNvSpPr txBox="1"/>
          <p:nvPr/>
        </p:nvSpPr>
        <p:spPr>
          <a:xfrm>
            <a:off x="357158" y="5786454"/>
            <a:ext cx="8572560" cy="923330"/>
          </a:xfrm>
          <a:prstGeom prst="rect">
            <a:avLst/>
          </a:prstGeom>
          <a:noFill/>
        </p:spPr>
        <p:txBody>
          <a:bodyPr wrap="square" rtlCol="0">
            <a:spAutoFit/>
          </a:bodyPr>
          <a:lstStyle/>
          <a:p>
            <a:r>
              <a:rPr lang="en-US" b="1" dirty="0" smtClean="0">
                <a:latin typeface="Times New Roman" pitchFamily="18" charset="0"/>
                <a:cs typeface="Times New Roman" pitchFamily="18" charset="0"/>
              </a:rPr>
              <a:t>Credit instruments</a:t>
            </a:r>
            <a:r>
              <a:rPr lang="en-US" dirty="0" smtClean="0"/>
              <a:t>: </a:t>
            </a:r>
          </a:p>
          <a:p>
            <a:r>
              <a:rPr lang="en-US" dirty="0" smtClean="0">
                <a:latin typeface="Times New Roman" pitchFamily="18" charset="0"/>
                <a:cs typeface="Times New Roman" pitchFamily="18" charset="0"/>
              </a:rPr>
              <a:t>These are such instruments which are related with the promise of future payment and receipts. Examples, </a:t>
            </a:r>
            <a:r>
              <a:rPr lang="en-US" dirty="0" err="1" smtClean="0">
                <a:latin typeface="Times New Roman" pitchFamily="18" charset="0"/>
                <a:cs typeface="Times New Roman" pitchFamily="18" charset="0"/>
              </a:rPr>
              <a:t>cheques</a:t>
            </a:r>
            <a:r>
              <a:rPr lang="en-US" dirty="0" smtClean="0">
                <a:latin typeface="Times New Roman" pitchFamily="18" charset="0"/>
                <a:cs typeface="Times New Roman" pitchFamily="18" charset="0"/>
              </a:rPr>
              <a:t>, bank draft, bill of exchange etc. </a:t>
            </a:r>
            <a:endParaRPr lang="en-US" dirty="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p:cNvGraphicFramePr>
          <p:nvPr/>
        </p:nvGraphicFramePr>
        <p:xfrm>
          <a:off x="500034" y="428604"/>
          <a:ext cx="8229600" cy="535785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142844" y="357166"/>
          <a:ext cx="8786874" cy="6000792"/>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1">
            <a:schemeClr val="accent3"/>
          </a:lnRef>
          <a:fillRef idx="2">
            <a:schemeClr val="accent3"/>
          </a:fillRef>
          <a:effectRef idx="1">
            <a:schemeClr val="accent3"/>
          </a:effectRef>
          <a:fontRef idx="minor">
            <a:schemeClr val="dk1"/>
          </a:fontRef>
        </p:style>
        <p:txBody>
          <a:bodyPr>
            <a:normAutofit/>
          </a:bodyPr>
          <a:lstStyle/>
          <a:p>
            <a:r>
              <a:rPr lang="en-US" sz="3200" dirty="0" smtClean="0">
                <a:latin typeface="Times New Roman" pitchFamily="18" charset="0"/>
                <a:cs typeface="Times New Roman" pitchFamily="18" charset="0"/>
              </a:rPr>
              <a:t>Functions of money market</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p:txBody>
          <a:bodyPr>
            <a:normAutofit/>
          </a:bodyPr>
          <a:lstStyle/>
          <a:p>
            <a:pPr>
              <a:buFont typeface="Wingdings" pitchFamily="2" charset="2"/>
              <a:buChar char="Ø"/>
            </a:pPr>
            <a:r>
              <a:rPr lang="en-US" sz="2800" dirty="0" smtClean="0">
                <a:latin typeface="Times New Roman" pitchFamily="18" charset="0"/>
                <a:cs typeface="Times New Roman" pitchFamily="18" charset="0"/>
              </a:rPr>
              <a:t>Facilitating trade and commerce:</a:t>
            </a:r>
          </a:p>
          <a:p>
            <a:pPr>
              <a:buFont typeface="Wingdings" pitchFamily="2" charset="2"/>
              <a:buChar char="Ø"/>
            </a:pPr>
            <a:r>
              <a:rPr lang="en-US" sz="2800" dirty="0" smtClean="0">
                <a:latin typeface="Times New Roman" pitchFamily="18" charset="0"/>
                <a:cs typeface="Times New Roman" pitchFamily="18" charset="0"/>
              </a:rPr>
              <a:t>Liquidity management</a:t>
            </a:r>
          </a:p>
          <a:p>
            <a:pPr>
              <a:buFont typeface="Wingdings" pitchFamily="2" charset="2"/>
              <a:buChar char="Ø"/>
            </a:pPr>
            <a:r>
              <a:rPr lang="en-US" sz="2800" dirty="0" smtClean="0">
                <a:latin typeface="Times New Roman" pitchFamily="18" charset="0"/>
                <a:cs typeface="Times New Roman" pitchFamily="18" charset="0"/>
              </a:rPr>
              <a:t>Short term financing</a:t>
            </a:r>
          </a:p>
          <a:p>
            <a:pPr>
              <a:buFont typeface="Wingdings" pitchFamily="2" charset="2"/>
              <a:buChar char="Ø"/>
            </a:pPr>
            <a:r>
              <a:rPr lang="en-US" sz="2800" dirty="0" smtClean="0">
                <a:latin typeface="Times New Roman" pitchFamily="18" charset="0"/>
                <a:cs typeface="Times New Roman" pitchFamily="18" charset="0"/>
              </a:rPr>
              <a:t>Monetary policy implementation</a:t>
            </a:r>
          </a:p>
          <a:p>
            <a:pPr>
              <a:buFont typeface="Wingdings" pitchFamily="2" charset="2"/>
              <a:buChar char="Ø"/>
            </a:pPr>
            <a:r>
              <a:rPr lang="en-US" sz="2800" dirty="0" smtClean="0">
                <a:latin typeface="Times New Roman" pitchFamily="18" charset="0"/>
                <a:cs typeface="Times New Roman" pitchFamily="18" charset="0"/>
              </a:rPr>
              <a:t>Risk mitigation</a:t>
            </a:r>
          </a:p>
          <a:p>
            <a:pPr>
              <a:buFont typeface="Wingdings" pitchFamily="2" charset="2"/>
              <a:buChar char="Ø"/>
            </a:pPr>
            <a:r>
              <a:rPr lang="en-US" sz="2800" dirty="0" smtClean="0">
                <a:latin typeface="Times New Roman" pitchFamily="18" charset="0"/>
                <a:cs typeface="Times New Roman" pitchFamily="18" charset="0"/>
              </a:rPr>
              <a:t>Support for government financing</a:t>
            </a:r>
          </a:p>
          <a:p>
            <a:pPr>
              <a:buFont typeface="Wingdings" pitchFamily="2" charset="2"/>
              <a:buChar char="Ø"/>
            </a:pPr>
            <a:r>
              <a:rPr lang="en-US" sz="2800" dirty="0" smtClean="0">
                <a:latin typeface="Times New Roman" pitchFamily="18" charset="0"/>
                <a:cs typeface="Times New Roman" pitchFamily="18" charset="0"/>
              </a:rPr>
              <a:t>Secondary market </a:t>
            </a:r>
            <a:r>
              <a:rPr lang="en-US" sz="2800" dirty="0" err="1" smtClean="0">
                <a:latin typeface="Times New Roman" pitchFamily="18" charset="0"/>
                <a:cs typeface="Times New Roman" pitchFamily="18" charset="0"/>
              </a:rPr>
              <a:t>tradings</a:t>
            </a:r>
            <a:r>
              <a:rPr lang="en-US" sz="2800" dirty="0" smtClean="0">
                <a:latin typeface="Times New Roman" pitchFamily="18" charset="0"/>
                <a:cs typeface="Times New Roman" pitchFamily="18" charset="0"/>
              </a:rPr>
              <a:t>.</a:t>
            </a:r>
            <a:endParaRPr lang="en-US" sz="2800" dirty="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857272"/>
          </a:xfrm>
        </p:spPr>
        <p:style>
          <a:lnRef idx="1">
            <a:schemeClr val="accent2"/>
          </a:lnRef>
          <a:fillRef idx="2">
            <a:schemeClr val="accent2"/>
          </a:fillRef>
          <a:effectRef idx="1">
            <a:schemeClr val="accent2"/>
          </a:effectRef>
          <a:fontRef idx="minor">
            <a:schemeClr val="dk1"/>
          </a:fontRef>
        </p:style>
        <p:txBody>
          <a:bodyPr>
            <a:normAutofit/>
          </a:bodyPr>
          <a:lstStyle/>
          <a:p>
            <a:r>
              <a:rPr lang="en-US" sz="3200" dirty="0" smtClean="0">
                <a:latin typeface="Times New Roman" pitchFamily="18" charset="0"/>
                <a:cs typeface="Times New Roman" pitchFamily="18" charset="0"/>
              </a:rPr>
              <a:t>Functions of capital market</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85860"/>
            <a:ext cx="8229600" cy="4840303"/>
          </a:xfrm>
        </p:spPr>
        <p:txBody>
          <a:bodyPr/>
          <a:lstStyle/>
          <a:p>
            <a:pPr>
              <a:buFont typeface="Wingdings" pitchFamily="2" charset="2"/>
              <a:buChar char="Ø"/>
            </a:pPr>
            <a:r>
              <a:rPr lang="en-US" dirty="0" smtClean="0">
                <a:latin typeface="Times New Roman" pitchFamily="18" charset="0"/>
                <a:cs typeface="Times New Roman" pitchFamily="18" charset="0"/>
              </a:rPr>
              <a:t>Link between savers and investors.</a:t>
            </a:r>
          </a:p>
          <a:p>
            <a:pPr>
              <a:buFont typeface="Wingdings" pitchFamily="2" charset="2"/>
              <a:buChar char="Ø"/>
            </a:pPr>
            <a:r>
              <a:rPr lang="en-US" dirty="0" smtClean="0">
                <a:latin typeface="Times New Roman" pitchFamily="18" charset="0"/>
                <a:cs typeface="Times New Roman" pitchFamily="18" charset="0"/>
              </a:rPr>
              <a:t>Accelerating the pace of growth</a:t>
            </a:r>
          </a:p>
          <a:p>
            <a:pPr>
              <a:buFont typeface="Wingdings" pitchFamily="2" charset="2"/>
              <a:buChar char="Ø"/>
            </a:pPr>
            <a:r>
              <a:rPr lang="en-US" dirty="0" smtClean="0">
                <a:latin typeface="Times New Roman" pitchFamily="18" charset="0"/>
                <a:cs typeface="Times New Roman" pitchFamily="18" charset="0"/>
              </a:rPr>
              <a:t>Generating liquidity</a:t>
            </a:r>
          </a:p>
          <a:p>
            <a:pPr>
              <a:buFont typeface="Wingdings" pitchFamily="2" charset="2"/>
              <a:buChar char="Ø"/>
            </a:pPr>
            <a:r>
              <a:rPr lang="en-US" dirty="0" smtClean="0">
                <a:latin typeface="Times New Roman" pitchFamily="18" charset="0"/>
                <a:cs typeface="Times New Roman" pitchFamily="18" charset="0"/>
              </a:rPr>
              <a:t>Capital formation</a:t>
            </a:r>
          </a:p>
          <a:p>
            <a:pPr>
              <a:buFont typeface="Wingdings" pitchFamily="2" charset="2"/>
              <a:buChar char="Ø"/>
            </a:pPr>
            <a:r>
              <a:rPr lang="en-US" dirty="0" smtClean="0">
                <a:latin typeface="Times New Roman" pitchFamily="18" charset="0"/>
                <a:cs typeface="Times New Roman" pitchFamily="18" charset="0"/>
              </a:rPr>
              <a:t>Productive investment</a:t>
            </a:r>
          </a:p>
          <a:p>
            <a:pPr>
              <a:buFont typeface="Wingdings" pitchFamily="2" charset="2"/>
              <a:buChar char="Ø"/>
            </a:pPr>
            <a:r>
              <a:rPr lang="en-US" dirty="0" smtClean="0">
                <a:latin typeface="Times New Roman" pitchFamily="18" charset="0"/>
                <a:cs typeface="Times New Roman" pitchFamily="18" charset="0"/>
              </a:rPr>
              <a:t>Stability in the value of securities</a:t>
            </a:r>
          </a:p>
          <a:p>
            <a:pPr>
              <a:buFont typeface="Wingdings" pitchFamily="2" charset="2"/>
              <a:buChar char="Ø"/>
            </a:pPr>
            <a:r>
              <a:rPr lang="en-US" dirty="0" smtClean="0">
                <a:latin typeface="Times New Roman" pitchFamily="18" charset="0"/>
                <a:cs typeface="Times New Roman" pitchFamily="18" charset="0"/>
              </a:rPr>
              <a:t>Encourages economic growth.</a:t>
            </a:r>
            <a:endParaRPr lang="en-US" dirty="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28596" y="285728"/>
            <a:ext cx="8229600" cy="857272"/>
          </a:xfrm>
        </p:spPr>
        <p:style>
          <a:lnRef idx="1">
            <a:schemeClr val="accent2"/>
          </a:lnRef>
          <a:fillRef idx="2">
            <a:schemeClr val="accent2"/>
          </a:fillRef>
          <a:effectRef idx="1">
            <a:schemeClr val="accent2"/>
          </a:effectRef>
          <a:fontRef idx="minor">
            <a:schemeClr val="dk1"/>
          </a:fontRef>
        </p:style>
        <p:txBody>
          <a:bodyPr>
            <a:normAutofit/>
          </a:bodyPr>
          <a:lstStyle/>
          <a:p>
            <a:r>
              <a:rPr lang="en-US" sz="3200" dirty="0" smtClean="0">
                <a:latin typeface="Times New Roman" pitchFamily="18" charset="0"/>
                <a:cs typeface="Times New Roman" pitchFamily="18" charset="0"/>
              </a:rPr>
              <a:t>Functions of capital market</a:t>
            </a:r>
            <a:endParaRPr lang="en-US" sz="3200" dirty="0">
              <a:latin typeface="Times New Roman" pitchFamily="18" charset="0"/>
              <a:cs typeface="Times New Roman" pitchFamily="18" charset="0"/>
            </a:endParaRPr>
          </a:p>
        </p:txBody>
      </p:sp>
      <p:sp>
        <p:nvSpPr>
          <p:cNvPr id="3" name="Content Placeholder 2"/>
          <p:cNvSpPr>
            <a:spLocks noGrp="1"/>
          </p:cNvSpPr>
          <p:nvPr>
            <p:ph idx="1"/>
          </p:nvPr>
        </p:nvSpPr>
        <p:spPr>
          <a:xfrm>
            <a:off x="457200" y="1285860"/>
            <a:ext cx="8229600" cy="4840303"/>
          </a:xfrm>
        </p:spPr>
        <p:txBody>
          <a:bodyPr/>
          <a:lstStyle/>
          <a:p>
            <a:pPr>
              <a:buFont typeface="Wingdings" pitchFamily="2" charset="2"/>
              <a:buChar char="Ø"/>
            </a:pPr>
            <a:r>
              <a:rPr lang="en-US" dirty="0" smtClean="0">
                <a:latin typeface="Times New Roman" pitchFamily="18" charset="0"/>
                <a:cs typeface="Times New Roman" pitchFamily="18" charset="0"/>
              </a:rPr>
              <a:t>Link between savers and investors.</a:t>
            </a:r>
          </a:p>
          <a:p>
            <a:pPr>
              <a:buFont typeface="Wingdings" pitchFamily="2" charset="2"/>
              <a:buChar char="Ø"/>
            </a:pPr>
            <a:r>
              <a:rPr lang="en-US" dirty="0" smtClean="0">
                <a:latin typeface="Times New Roman" pitchFamily="18" charset="0"/>
                <a:cs typeface="Times New Roman" pitchFamily="18" charset="0"/>
              </a:rPr>
              <a:t>Accelerating the pace of growth</a:t>
            </a:r>
          </a:p>
          <a:p>
            <a:pPr>
              <a:buFont typeface="Wingdings" pitchFamily="2" charset="2"/>
              <a:buChar char="Ø"/>
            </a:pPr>
            <a:r>
              <a:rPr lang="en-US" dirty="0" smtClean="0">
                <a:latin typeface="Times New Roman" pitchFamily="18" charset="0"/>
                <a:cs typeface="Times New Roman" pitchFamily="18" charset="0"/>
              </a:rPr>
              <a:t>Generating liquidity</a:t>
            </a:r>
          </a:p>
          <a:p>
            <a:pPr>
              <a:buFont typeface="Wingdings" pitchFamily="2" charset="2"/>
              <a:buChar char="Ø"/>
            </a:pPr>
            <a:r>
              <a:rPr lang="en-US" dirty="0" smtClean="0">
                <a:latin typeface="Times New Roman" pitchFamily="18" charset="0"/>
                <a:cs typeface="Times New Roman" pitchFamily="18" charset="0"/>
              </a:rPr>
              <a:t>Capital formation</a:t>
            </a:r>
          </a:p>
          <a:p>
            <a:pPr>
              <a:buFont typeface="Wingdings" pitchFamily="2" charset="2"/>
              <a:buChar char="Ø"/>
            </a:pPr>
            <a:r>
              <a:rPr lang="en-US" dirty="0" smtClean="0">
                <a:latin typeface="Times New Roman" pitchFamily="18" charset="0"/>
                <a:cs typeface="Times New Roman" pitchFamily="18" charset="0"/>
              </a:rPr>
              <a:t>Productive investment</a:t>
            </a:r>
          </a:p>
          <a:p>
            <a:pPr>
              <a:buFont typeface="Wingdings" pitchFamily="2" charset="2"/>
              <a:buChar char="Ø"/>
            </a:pPr>
            <a:r>
              <a:rPr lang="en-US" dirty="0" smtClean="0">
                <a:latin typeface="Times New Roman" pitchFamily="18" charset="0"/>
                <a:cs typeface="Times New Roman" pitchFamily="18" charset="0"/>
              </a:rPr>
              <a:t>Stability in the value of securities</a:t>
            </a:r>
          </a:p>
          <a:p>
            <a:pPr>
              <a:buFont typeface="Wingdings" pitchFamily="2" charset="2"/>
              <a:buChar char="Ø"/>
            </a:pPr>
            <a:r>
              <a:rPr lang="en-US" dirty="0" smtClean="0">
                <a:latin typeface="Times New Roman" pitchFamily="18" charset="0"/>
                <a:cs typeface="Times New Roman" pitchFamily="18" charset="0"/>
              </a:rPr>
              <a:t>Encourages economic growth.</a:t>
            </a:r>
            <a:endParaRPr lang="en-US" dirty="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nvPr>
        </p:nvGraphicFramePr>
        <p:xfrm>
          <a:off x="357158" y="428604"/>
          <a:ext cx="8229600" cy="4615828"/>
        </p:xfrm>
        <a:graphic>
          <a:graphicData uri="http://schemas.openxmlformats.org/drawingml/2006/table">
            <a:tbl>
              <a:tblPr firstRow="1" bandRow="1">
                <a:tableStyleId>{5C22544A-7EE6-4342-B048-85BDC9FD1C3A}</a:tableStyleId>
              </a:tblPr>
              <a:tblGrid>
                <a:gridCol w="4114800"/>
                <a:gridCol w="4114800"/>
              </a:tblGrid>
              <a:tr h="399428">
                <a:tc>
                  <a:txBody>
                    <a:bodyPr/>
                    <a:lstStyle/>
                    <a:p>
                      <a:r>
                        <a:rPr lang="en-US" dirty="0" smtClean="0"/>
                        <a:t>Money market </a:t>
                      </a:r>
                      <a:endParaRPr lang="en-US" dirty="0"/>
                    </a:p>
                  </a:txBody>
                  <a:tcPr/>
                </a:tc>
                <a:tc>
                  <a:txBody>
                    <a:bodyPr/>
                    <a:lstStyle/>
                    <a:p>
                      <a:r>
                        <a:rPr lang="en-US" dirty="0" smtClean="0"/>
                        <a:t>Capital market</a:t>
                      </a:r>
                      <a:endParaRPr lang="en-US" dirty="0"/>
                    </a:p>
                  </a:txBody>
                  <a:tcPr/>
                </a:tc>
              </a:tr>
              <a:tr h="370840">
                <a:tc>
                  <a:txBody>
                    <a:bodyPr/>
                    <a:lstStyle/>
                    <a:p>
                      <a:r>
                        <a:rPr lang="en-US" dirty="0" smtClean="0"/>
                        <a:t>Money market</a:t>
                      </a:r>
                      <a:r>
                        <a:rPr lang="en-US" baseline="0" dirty="0" smtClean="0"/>
                        <a:t> involves with short term lending and borrowing of funds</a:t>
                      </a:r>
                      <a:endParaRPr lang="en-US" dirty="0"/>
                    </a:p>
                  </a:txBody>
                  <a:tcPr/>
                </a:tc>
                <a:tc>
                  <a:txBody>
                    <a:bodyPr/>
                    <a:lstStyle/>
                    <a:p>
                      <a:r>
                        <a:rPr lang="en-US" dirty="0" smtClean="0"/>
                        <a:t>Capital market deals with long</a:t>
                      </a:r>
                      <a:r>
                        <a:rPr lang="en-US" baseline="0" dirty="0" smtClean="0"/>
                        <a:t> term lending and borrowing of funds.</a:t>
                      </a:r>
                      <a:endParaRPr lang="en-US" dirty="0"/>
                    </a:p>
                  </a:txBody>
                  <a:tcPr/>
                </a:tc>
              </a:tr>
              <a:tr h="370840">
                <a:tc>
                  <a:txBody>
                    <a:bodyPr/>
                    <a:lstStyle/>
                    <a:p>
                      <a:r>
                        <a:rPr lang="en-US" dirty="0" smtClean="0"/>
                        <a:t>The credit instruments</a:t>
                      </a:r>
                      <a:r>
                        <a:rPr lang="en-US" baseline="0" dirty="0" smtClean="0"/>
                        <a:t> of the money market are call money, commercial papers, bills of exchange etc.</a:t>
                      </a:r>
                      <a:endParaRPr lang="en-US" dirty="0"/>
                    </a:p>
                  </a:txBody>
                  <a:tcPr/>
                </a:tc>
                <a:tc>
                  <a:txBody>
                    <a:bodyPr/>
                    <a:lstStyle/>
                    <a:p>
                      <a:r>
                        <a:rPr lang="en-US" dirty="0" smtClean="0"/>
                        <a:t>The instruments</a:t>
                      </a:r>
                      <a:r>
                        <a:rPr lang="en-US" baseline="0" dirty="0" smtClean="0"/>
                        <a:t> used in capital market are equities, debentures, government bonds etc.</a:t>
                      </a:r>
                      <a:endParaRPr lang="en-US" dirty="0"/>
                    </a:p>
                  </a:txBody>
                  <a:tcPr/>
                </a:tc>
              </a:tr>
              <a:tr h="370840">
                <a:tc>
                  <a:txBody>
                    <a:bodyPr/>
                    <a:lstStyle/>
                    <a:p>
                      <a:r>
                        <a:rPr lang="en-US" dirty="0" smtClean="0"/>
                        <a:t>The Degree</a:t>
                      </a:r>
                      <a:r>
                        <a:rPr lang="en-US" baseline="0" dirty="0" smtClean="0"/>
                        <a:t> of risk is small in money market.</a:t>
                      </a:r>
                      <a:endParaRPr lang="en-US" dirty="0"/>
                    </a:p>
                  </a:txBody>
                  <a:tcPr/>
                </a:tc>
                <a:tc>
                  <a:txBody>
                    <a:bodyPr/>
                    <a:lstStyle/>
                    <a:p>
                      <a:r>
                        <a:rPr lang="en-US" dirty="0" smtClean="0"/>
                        <a:t>The</a:t>
                      </a:r>
                      <a:r>
                        <a:rPr lang="en-US" baseline="0" dirty="0" smtClean="0"/>
                        <a:t> degree of risk is greater in capital market.</a:t>
                      </a:r>
                      <a:endParaRPr lang="en-US" dirty="0"/>
                    </a:p>
                  </a:txBody>
                  <a:tcPr/>
                </a:tc>
              </a:tr>
              <a:tr h="370840">
                <a:tc>
                  <a:txBody>
                    <a:bodyPr/>
                    <a:lstStyle/>
                    <a:p>
                      <a:r>
                        <a:rPr lang="en-US" dirty="0" smtClean="0"/>
                        <a:t>The dominant institution</a:t>
                      </a:r>
                      <a:r>
                        <a:rPr lang="en-US" baseline="0" dirty="0" smtClean="0"/>
                        <a:t> of money market is the commercial bank.</a:t>
                      </a:r>
                      <a:endParaRPr lang="en-US" dirty="0"/>
                    </a:p>
                  </a:txBody>
                  <a:tcPr/>
                </a:tc>
                <a:tc>
                  <a:txBody>
                    <a:bodyPr/>
                    <a:lstStyle/>
                    <a:p>
                      <a:r>
                        <a:rPr lang="en-US" dirty="0" smtClean="0"/>
                        <a:t>The dominant institution</a:t>
                      </a:r>
                      <a:r>
                        <a:rPr lang="en-US" baseline="0" dirty="0" smtClean="0"/>
                        <a:t> of capital market is the stock market</a:t>
                      </a:r>
                      <a:endParaRPr lang="en-US" dirty="0"/>
                    </a:p>
                  </a:txBody>
                  <a:tcPr/>
                </a:tc>
              </a:tr>
              <a:tr h="370840">
                <a:tc>
                  <a:txBody>
                    <a:bodyPr/>
                    <a:lstStyle/>
                    <a:p>
                      <a:r>
                        <a:rPr lang="en-US" dirty="0" smtClean="0"/>
                        <a:t>Generates less return.</a:t>
                      </a:r>
                      <a:endParaRPr lang="en-US" dirty="0"/>
                    </a:p>
                  </a:txBody>
                  <a:tcPr/>
                </a:tc>
                <a:tc>
                  <a:txBody>
                    <a:bodyPr/>
                    <a:lstStyle/>
                    <a:p>
                      <a:r>
                        <a:rPr lang="en-US" dirty="0" smtClean="0"/>
                        <a:t>Generates more return.</a:t>
                      </a:r>
                      <a:endParaRPr lang="en-US" dirty="0"/>
                    </a:p>
                  </a:txBody>
                  <a:tcPr/>
                </a:tc>
              </a:tr>
              <a:tr h="370840">
                <a:tc>
                  <a:txBody>
                    <a:bodyPr/>
                    <a:lstStyle/>
                    <a:p>
                      <a:r>
                        <a:rPr lang="en-US" dirty="0" smtClean="0"/>
                        <a:t>Money market</a:t>
                      </a:r>
                      <a:r>
                        <a:rPr lang="en-US" baseline="0" dirty="0" smtClean="0"/>
                        <a:t>s are highly liquid</a:t>
                      </a:r>
                      <a:endParaRPr lang="en-US" dirty="0"/>
                    </a:p>
                  </a:txBody>
                  <a:tcPr/>
                </a:tc>
                <a:tc>
                  <a:txBody>
                    <a:bodyPr/>
                    <a:lstStyle/>
                    <a:p>
                      <a:r>
                        <a:rPr lang="en-US" dirty="0" smtClean="0"/>
                        <a:t>Capital market</a:t>
                      </a:r>
                      <a:r>
                        <a:rPr lang="en-US" baseline="0" dirty="0" smtClean="0"/>
                        <a:t> are comparatively have less liquidity. </a:t>
                      </a:r>
                      <a:endParaRPr lang="en-US" dirty="0"/>
                    </a:p>
                  </a:txBody>
                  <a:tcPr/>
                </a:tc>
              </a:tr>
              <a:tr h="370840">
                <a:tc>
                  <a:txBody>
                    <a:bodyPr/>
                    <a:lstStyle/>
                    <a:p>
                      <a:endParaRPr lang="en-US"/>
                    </a:p>
                  </a:txBody>
                  <a:tcPr/>
                </a:tc>
                <a:tc>
                  <a:txBody>
                    <a:bodyPr/>
                    <a:lstStyle/>
                    <a:p>
                      <a:endParaRPr lang="en-US" dirty="0"/>
                    </a:p>
                  </a:txBody>
                  <a:tcPr/>
                </a:tc>
              </a:tr>
            </a:tbl>
          </a:graphicData>
        </a:graphic>
      </p:graphicFrame>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4</TotalTime>
  <Words>590</Words>
  <Application>Microsoft Office PowerPoint</Application>
  <PresentationFormat>On-screen Show (4:3)</PresentationFormat>
  <Paragraphs>76</Paragraphs>
  <Slides>11</Slides>
  <Notes>0</Notes>
  <HiddenSlides>0</HiddenSlides>
  <MMClips>0</MMClips>
  <ScaleCrop>false</ScaleCrop>
  <HeadingPairs>
    <vt:vector size="4" baseType="variant">
      <vt:variant>
        <vt:lpstr>Theme</vt:lpstr>
      </vt:variant>
      <vt:variant>
        <vt:i4>1</vt:i4>
      </vt:variant>
      <vt:variant>
        <vt:lpstr>Slide Titles</vt:lpstr>
      </vt:variant>
      <vt:variant>
        <vt:i4>11</vt:i4>
      </vt:variant>
    </vt:vector>
  </HeadingPairs>
  <TitlesOfParts>
    <vt:vector size="12" baseType="lpstr">
      <vt:lpstr>Office Theme</vt:lpstr>
      <vt:lpstr>Slide 1</vt:lpstr>
      <vt:lpstr>Financial markets</vt:lpstr>
      <vt:lpstr>Financial markets</vt:lpstr>
      <vt:lpstr>Slide 4</vt:lpstr>
      <vt:lpstr>Slide 5</vt:lpstr>
      <vt:lpstr>Functions of money market</vt:lpstr>
      <vt:lpstr>Functions of capital market</vt:lpstr>
      <vt:lpstr>Functions of capital market</vt:lpstr>
      <vt:lpstr>Slide 9</vt:lpstr>
      <vt:lpstr>Financial instruments</vt:lpstr>
      <vt:lpstr>Types of Financial assets</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Lenovo</dc:creator>
  <cp:lastModifiedBy>Lenovo</cp:lastModifiedBy>
  <cp:revision>1</cp:revision>
  <dcterms:created xsi:type="dcterms:W3CDTF">2025-05-16T02:02:22Z</dcterms:created>
  <dcterms:modified xsi:type="dcterms:W3CDTF">2025-05-16T02:07:02Z</dcterms:modified>
</cp:coreProperties>
</file>