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64" r:id="rId5"/>
    <p:sldId id="259" r:id="rId6"/>
    <p:sldId id="265" r:id="rId7"/>
    <p:sldId id="260" r:id="rId8"/>
    <p:sldId id="261" r:id="rId9"/>
    <p:sldId id="262" r:id="rId10"/>
    <p:sldId id="263" r:id="rId11"/>
  </p:sldIdLst>
  <p:sldSz cx="14630400" cy="8229600"/>
  <p:notesSz cx="8229600" cy="14630400"/>
  <p:embeddedFontLst>
    <p:embeddedFont>
      <p:font typeface="Lora" charset="0"/>
      <p:regular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7" d="100"/>
          <a:sy n="67" d="100"/>
        </p:scale>
        <p:origin x="-324" y="-3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15068226-BE60-4A79-8904-C81187166BBA}" type="datetimeFigureOut">
              <a:rPr lang="en-IN" smtClean="0"/>
              <a:t>14-02-2025</a:t>
            </a:fld>
            <a:endParaRPr lang="en-IN"/>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34EFD569-1499-4573-81BB-C19198428130}" type="slidenum">
              <a:rPr lang="en-IN" smtClean="0"/>
              <a:t>‹#›</a:t>
            </a:fld>
            <a:endParaRPr lang="en-IN"/>
          </a:p>
        </p:txBody>
      </p:sp>
    </p:spTree>
    <p:extLst>
      <p:ext uri="{BB962C8B-B14F-4D97-AF65-F5344CB8AC3E}">
        <p14:creationId xmlns:p14="http://schemas.microsoft.com/office/powerpoint/2010/main" val="330792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473166"/>
            <a:ext cx="5632490"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Crystal Field Theory</a:t>
            </a:r>
            <a:endParaRPr lang="en-US" sz="4400" dirty="0"/>
          </a:p>
        </p:txBody>
      </p:sp>
      <p:sp>
        <p:nvSpPr>
          <p:cNvPr id="4" name="Text 1"/>
          <p:cNvSpPr/>
          <p:nvPr/>
        </p:nvSpPr>
        <p:spPr>
          <a:xfrm>
            <a:off x="6324124" y="3536156"/>
            <a:ext cx="7468553" cy="1532096"/>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Crystal Field Theory (CFT) explains transition metal complex bonding. It uses electrostatic interactions between metal ions and ligands. CFT addresses Valence Bond Theory limitations. It explains coordination compound color and magnetism.</a:t>
            </a:r>
            <a:endParaRPr lang="en-US" sz="1850" dirty="0"/>
          </a:p>
        </p:txBody>
      </p:sp>
      <p:sp>
        <p:nvSpPr>
          <p:cNvPr id="5" name="Shape 2"/>
          <p:cNvSpPr/>
          <p:nvPr/>
        </p:nvSpPr>
        <p:spPr>
          <a:xfrm>
            <a:off x="6324124" y="5355312"/>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31744" y="5362932"/>
            <a:ext cx="367665" cy="367665"/>
          </a:xfrm>
          <a:prstGeom prst="rect">
            <a:avLst/>
          </a:prstGeom>
        </p:spPr>
      </p:pic>
      <p:sp>
        <p:nvSpPr>
          <p:cNvPr id="7" name="Text 3"/>
          <p:cNvSpPr/>
          <p:nvPr/>
        </p:nvSpPr>
        <p:spPr>
          <a:xfrm>
            <a:off x="6826687" y="5337453"/>
            <a:ext cx="2853571" cy="418862"/>
          </a:xfrm>
          <a:prstGeom prst="rect">
            <a:avLst/>
          </a:prstGeom>
          <a:noFill/>
          <a:ln/>
        </p:spPr>
        <p:txBody>
          <a:bodyPr wrap="none" lIns="0" tIns="0" rIns="0" bIns="0" rtlCol="0" anchor="t"/>
          <a:lstStyle/>
          <a:p>
            <a:pPr marL="0" indent="0" algn="l">
              <a:lnSpc>
                <a:spcPts val="3250"/>
              </a:lnSpc>
              <a:buNone/>
            </a:pPr>
            <a:r>
              <a:rPr lang="en-US" sz="2350" b="1" dirty="0">
                <a:solidFill>
                  <a:srgbClr val="3A3630"/>
                </a:solidFill>
                <a:latin typeface="Source Sans Pro Bold" pitchFamily="34" charset="0"/>
                <a:ea typeface="Source Sans Pro Bold" pitchFamily="34" charset="-122"/>
                <a:cs typeface="Source Sans Pro Bold" pitchFamily="34" charset="-120"/>
              </a:rPr>
              <a:t>by Sulakshna Brahma</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796766"/>
            <a:ext cx="9443204"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Consequences of d-Orbital Splitting</a:t>
            </a:r>
            <a:endParaRPr lang="en-US" sz="4400" dirty="0"/>
          </a:p>
        </p:txBody>
      </p:sp>
      <p:pic>
        <p:nvPicPr>
          <p:cNvPr id="3" name="Image 0" descr="preencoded.png"/>
          <p:cNvPicPr>
            <a:picLocks noChangeAspect="1"/>
          </p:cNvPicPr>
          <p:nvPr/>
        </p:nvPicPr>
        <p:blipFill>
          <a:blip r:embed="rId3"/>
          <a:stretch>
            <a:fillRect/>
          </a:stretch>
        </p:blipFill>
        <p:spPr>
          <a:xfrm>
            <a:off x="837724" y="1979533"/>
            <a:ext cx="6297930" cy="3892391"/>
          </a:xfrm>
          <a:prstGeom prst="rect">
            <a:avLst/>
          </a:prstGeom>
        </p:spPr>
      </p:pic>
      <p:sp>
        <p:nvSpPr>
          <p:cNvPr id="4" name="Text 1"/>
          <p:cNvSpPr/>
          <p:nvPr/>
        </p:nvSpPr>
        <p:spPr>
          <a:xfrm>
            <a:off x="837724" y="61711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Color</a:t>
            </a:r>
            <a:endParaRPr lang="en-US" sz="2200" dirty="0"/>
          </a:p>
        </p:txBody>
      </p:sp>
      <p:sp>
        <p:nvSpPr>
          <p:cNvPr id="5" name="Text 2"/>
          <p:cNvSpPr/>
          <p:nvPr/>
        </p:nvSpPr>
        <p:spPr>
          <a:xfrm>
            <a:off x="837724" y="6666667"/>
            <a:ext cx="6297930"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Color arises from light absorption. It corresponds to Δo.</a:t>
            </a:r>
            <a:endParaRPr lang="en-US" sz="1850" dirty="0"/>
          </a:p>
        </p:txBody>
      </p:sp>
      <p:pic>
        <p:nvPicPr>
          <p:cNvPr id="6" name="Image 1" descr="preencoded.png"/>
          <p:cNvPicPr>
            <a:picLocks noChangeAspect="1"/>
          </p:cNvPicPr>
          <p:nvPr/>
        </p:nvPicPr>
        <p:blipFill>
          <a:blip r:embed="rId4"/>
          <a:stretch>
            <a:fillRect/>
          </a:stretch>
        </p:blipFill>
        <p:spPr>
          <a:xfrm>
            <a:off x="7494627" y="1979533"/>
            <a:ext cx="6298049" cy="3892391"/>
          </a:xfrm>
          <a:prstGeom prst="rect">
            <a:avLst/>
          </a:prstGeom>
        </p:spPr>
      </p:pic>
      <p:sp>
        <p:nvSpPr>
          <p:cNvPr id="7" name="Text 3"/>
          <p:cNvSpPr/>
          <p:nvPr/>
        </p:nvSpPr>
        <p:spPr>
          <a:xfrm>
            <a:off x="7494627" y="61711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Magnetic Properties</a:t>
            </a:r>
            <a:endParaRPr lang="en-US" sz="2200" dirty="0"/>
          </a:p>
        </p:txBody>
      </p:sp>
      <p:sp>
        <p:nvSpPr>
          <p:cNvPr id="8" name="Text 4"/>
          <p:cNvSpPr/>
          <p:nvPr/>
        </p:nvSpPr>
        <p:spPr>
          <a:xfrm>
            <a:off x="7494627" y="6666667"/>
            <a:ext cx="6298049"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Paramagnetic complexes have unpaired electrons. Diamagnetic complexes have paired electrons.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294215"/>
            <a:ext cx="9471898"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Introduction to Crystal Field Theory</a:t>
            </a:r>
            <a:endParaRPr lang="en-US" sz="4400" dirty="0"/>
          </a:p>
        </p:txBody>
      </p:sp>
      <p:sp>
        <p:nvSpPr>
          <p:cNvPr id="3" name="Text 1"/>
          <p:cNvSpPr/>
          <p:nvPr/>
        </p:nvSpPr>
        <p:spPr>
          <a:xfrm>
            <a:off x="837724" y="3596521"/>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Electrostatic Model</a:t>
            </a:r>
            <a:endParaRPr lang="en-US" sz="2200" dirty="0"/>
          </a:p>
        </p:txBody>
      </p:sp>
      <p:sp>
        <p:nvSpPr>
          <p:cNvPr id="4" name="Text 2"/>
          <p:cNvSpPr/>
          <p:nvPr/>
        </p:nvSpPr>
        <p:spPr>
          <a:xfrm>
            <a:off x="837724" y="4187785"/>
            <a:ext cx="3928586"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Metal ions are positive. Ligands are negative point charges or dipoles. Attraction is purely electrostatic.</a:t>
            </a:r>
            <a:endParaRPr lang="en-US" sz="1850" dirty="0"/>
          </a:p>
        </p:txBody>
      </p:sp>
      <p:sp>
        <p:nvSpPr>
          <p:cNvPr id="5" name="Text 3"/>
          <p:cNvSpPr/>
          <p:nvPr/>
        </p:nvSpPr>
        <p:spPr>
          <a:xfrm>
            <a:off x="5357813" y="3596521"/>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Effect on d-Orbitals</a:t>
            </a:r>
            <a:endParaRPr lang="en-US" sz="2200" dirty="0"/>
          </a:p>
        </p:txBody>
      </p:sp>
      <p:sp>
        <p:nvSpPr>
          <p:cNvPr id="6" name="Text 4"/>
          <p:cNvSpPr/>
          <p:nvPr/>
        </p:nvSpPr>
        <p:spPr>
          <a:xfrm>
            <a:off x="5357813" y="4187785"/>
            <a:ext cx="3928586"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d-orbitals have the same energy. Ligands repel d-electrons. d-orbitals split into energy levels.</a:t>
            </a:r>
            <a:endParaRPr lang="en-US" sz="1850" dirty="0"/>
          </a:p>
        </p:txBody>
      </p:sp>
      <p:sp>
        <p:nvSpPr>
          <p:cNvPr id="7" name="Text 5"/>
          <p:cNvSpPr/>
          <p:nvPr/>
        </p:nvSpPr>
        <p:spPr>
          <a:xfrm>
            <a:off x="9877901" y="3596521"/>
            <a:ext cx="3518297"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Explains Color/Magnetism</a:t>
            </a:r>
            <a:endParaRPr lang="en-US" sz="2200" dirty="0"/>
          </a:p>
        </p:txBody>
      </p:sp>
      <p:sp>
        <p:nvSpPr>
          <p:cNvPr id="8" name="Text 6"/>
          <p:cNvSpPr/>
          <p:nvPr/>
        </p:nvSpPr>
        <p:spPr>
          <a:xfrm>
            <a:off x="9877901" y="4187785"/>
            <a:ext cx="3928586" cy="1532096"/>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d-orbital splitting allows electronic transitions. This absorbs light and creates color. Unpaired electrons determine magnetism.</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458"/>
          </a:xfrm>
          <a:prstGeom prst="rect">
            <a:avLst/>
          </a:prstGeom>
        </p:spPr>
      </p:pic>
      <p:sp>
        <p:nvSpPr>
          <p:cNvPr id="3" name="Text 0"/>
          <p:cNvSpPr/>
          <p:nvPr/>
        </p:nvSpPr>
        <p:spPr>
          <a:xfrm>
            <a:off x="6308169" y="645676"/>
            <a:ext cx="7500461" cy="1381125"/>
          </a:xfrm>
          <a:prstGeom prst="rect">
            <a:avLst/>
          </a:prstGeom>
          <a:noFill/>
          <a:ln/>
        </p:spPr>
        <p:txBody>
          <a:bodyPr wrap="square" lIns="0" tIns="0" rIns="0" bIns="0" rtlCol="0" anchor="t"/>
          <a:lstStyle/>
          <a:p>
            <a:pPr marL="0" indent="0">
              <a:lnSpc>
                <a:spcPts val="5400"/>
              </a:lnSpc>
              <a:buNone/>
            </a:pPr>
            <a:r>
              <a:rPr lang="en-US" sz="4350" dirty="0">
                <a:solidFill>
                  <a:srgbClr val="38512F"/>
                </a:solidFill>
                <a:latin typeface="Lora" pitchFamily="34" charset="0"/>
                <a:ea typeface="Lora" pitchFamily="34" charset="-122"/>
                <a:cs typeface="Lora" pitchFamily="34" charset="-120"/>
              </a:rPr>
              <a:t>Assumptions of Crystal Field Theory</a:t>
            </a:r>
            <a:endParaRPr lang="en-US" sz="4350" dirty="0"/>
          </a:p>
        </p:txBody>
      </p:sp>
      <p:sp>
        <p:nvSpPr>
          <p:cNvPr id="4" name="Shape 1"/>
          <p:cNvSpPr/>
          <p:nvPr/>
        </p:nvSpPr>
        <p:spPr>
          <a:xfrm>
            <a:off x="6308169" y="2643068"/>
            <a:ext cx="528280" cy="528280"/>
          </a:xfrm>
          <a:prstGeom prst="roundRect">
            <a:avLst>
              <a:gd name="adj" fmla="val 6667"/>
            </a:avLst>
          </a:prstGeom>
          <a:solidFill>
            <a:srgbClr val="F3E7D4"/>
          </a:solidFill>
          <a:ln/>
        </p:spPr>
      </p:sp>
      <p:sp>
        <p:nvSpPr>
          <p:cNvPr id="5" name="Text 2"/>
          <p:cNvSpPr/>
          <p:nvPr/>
        </p:nvSpPr>
        <p:spPr>
          <a:xfrm>
            <a:off x="6511885" y="2741414"/>
            <a:ext cx="120729" cy="331470"/>
          </a:xfrm>
          <a:prstGeom prst="rect">
            <a:avLst/>
          </a:prstGeom>
          <a:noFill/>
          <a:ln/>
        </p:spPr>
        <p:txBody>
          <a:bodyPr wrap="none" lIns="0" tIns="0" rIns="0" bIns="0" rtlCol="0" anchor="t"/>
          <a:lstStyle/>
          <a:p>
            <a:pPr marL="0" indent="0" algn="ctr">
              <a:lnSpc>
                <a:spcPts val="2600"/>
              </a:lnSpc>
              <a:buNone/>
            </a:pPr>
            <a:r>
              <a:rPr lang="en-US" sz="2600" dirty="0">
                <a:solidFill>
                  <a:srgbClr val="3A3630"/>
                </a:solidFill>
                <a:latin typeface="Lora" pitchFamily="34" charset="0"/>
                <a:ea typeface="Lora" pitchFamily="34" charset="-122"/>
                <a:cs typeface="Lora" pitchFamily="34" charset="-120"/>
              </a:rPr>
              <a:t>1</a:t>
            </a:r>
            <a:endParaRPr lang="en-US" sz="2600" dirty="0"/>
          </a:p>
        </p:txBody>
      </p:sp>
      <p:sp>
        <p:nvSpPr>
          <p:cNvPr id="6" name="Text 3"/>
          <p:cNvSpPr/>
          <p:nvPr/>
        </p:nvSpPr>
        <p:spPr>
          <a:xfrm>
            <a:off x="7071241" y="2643068"/>
            <a:ext cx="2940487" cy="345281"/>
          </a:xfrm>
          <a:prstGeom prst="rect">
            <a:avLst/>
          </a:prstGeom>
          <a:noFill/>
          <a:ln/>
        </p:spPr>
        <p:txBody>
          <a:bodyPr wrap="none" lIns="0" tIns="0" rIns="0" bIns="0" rtlCol="0" anchor="t"/>
          <a:lstStyle/>
          <a:p>
            <a:pPr marL="0" indent="0">
              <a:lnSpc>
                <a:spcPts val="2700"/>
              </a:lnSpc>
              <a:buNone/>
            </a:pPr>
            <a:r>
              <a:rPr lang="en-US" sz="2150" dirty="0">
                <a:solidFill>
                  <a:srgbClr val="3A3630"/>
                </a:solidFill>
                <a:latin typeface="Lora" pitchFamily="34" charset="0"/>
                <a:ea typeface="Lora" pitchFamily="34" charset="-122"/>
                <a:cs typeface="Lora" pitchFamily="34" charset="-120"/>
              </a:rPr>
              <a:t>Point Charges/Dipoles</a:t>
            </a:r>
            <a:endParaRPr lang="en-US" sz="2150" dirty="0"/>
          </a:p>
        </p:txBody>
      </p:sp>
      <p:sp>
        <p:nvSpPr>
          <p:cNvPr id="7" name="Text 4"/>
          <p:cNvSpPr/>
          <p:nvPr/>
        </p:nvSpPr>
        <p:spPr>
          <a:xfrm>
            <a:off x="7071241" y="3129201"/>
            <a:ext cx="6737390" cy="375642"/>
          </a:xfrm>
          <a:prstGeom prst="rect">
            <a:avLst/>
          </a:prstGeom>
          <a:noFill/>
          <a:ln/>
        </p:spPr>
        <p:txBody>
          <a:bodyPr wrap="none" lIns="0" tIns="0" rIns="0" bIns="0" rtlCol="0" anchor="t"/>
          <a:lstStyle/>
          <a:p>
            <a:pPr marL="0" indent="0">
              <a:lnSpc>
                <a:spcPts val="2950"/>
              </a:lnSpc>
              <a:buNone/>
            </a:pPr>
            <a:r>
              <a:rPr lang="en-US" sz="1800" dirty="0">
                <a:solidFill>
                  <a:srgbClr val="3A3630"/>
                </a:solidFill>
                <a:latin typeface="Source Sans Pro" pitchFamily="34" charset="0"/>
                <a:ea typeface="Source Sans Pro" pitchFamily="34" charset="-122"/>
                <a:cs typeface="Source Sans Pro" pitchFamily="34" charset="-120"/>
              </a:rPr>
              <a:t>Anionic ligands are point charges. Neutral ligands are dipoles.</a:t>
            </a:r>
            <a:endParaRPr lang="en-US" sz="1800" dirty="0"/>
          </a:p>
        </p:txBody>
      </p:sp>
      <p:sp>
        <p:nvSpPr>
          <p:cNvPr id="8" name="Shape 5"/>
          <p:cNvSpPr/>
          <p:nvPr/>
        </p:nvSpPr>
        <p:spPr>
          <a:xfrm>
            <a:off x="6308169" y="4003715"/>
            <a:ext cx="528280" cy="528280"/>
          </a:xfrm>
          <a:prstGeom prst="roundRect">
            <a:avLst>
              <a:gd name="adj" fmla="val 6667"/>
            </a:avLst>
          </a:prstGeom>
          <a:solidFill>
            <a:srgbClr val="F3E7D4"/>
          </a:solidFill>
          <a:ln/>
        </p:spPr>
      </p:sp>
      <p:sp>
        <p:nvSpPr>
          <p:cNvPr id="9" name="Text 6"/>
          <p:cNvSpPr/>
          <p:nvPr/>
        </p:nvSpPr>
        <p:spPr>
          <a:xfrm>
            <a:off x="6483191" y="4102060"/>
            <a:ext cx="178118" cy="331470"/>
          </a:xfrm>
          <a:prstGeom prst="rect">
            <a:avLst/>
          </a:prstGeom>
          <a:noFill/>
          <a:ln/>
        </p:spPr>
        <p:txBody>
          <a:bodyPr wrap="none" lIns="0" tIns="0" rIns="0" bIns="0" rtlCol="0" anchor="t"/>
          <a:lstStyle/>
          <a:p>
            <a:pPr marL="0" indent="0" algn="ctr">
              <a:lnSpc>
                <a:spcPts val="2600"/>
              </a:lnSpc>
              <a:buNone/>
            </a:pPr>
            <a:r>
              <a:rPr lang="en-US" sz="2600" dirty="0">
                <a:solidFill>
                  <a:srgbClr val="3A3630"/>
                </a:solidFill>
                <a:latin typeface="Lora" pitchFamily="34" charset="0"/>
                <a:ea typeface="Lora" pitchFamily="34" charset="-122"/>
                <a:cs typeface="Lora" pitchFamily="34" charset="-120"/>
              </a:rPr>
              <a:t>2</a:t>
            </a:r>
            <a:endParaRPr lang="en-US" sz="2600" dirty="0"/>
          </a:p>
        </p:txBody>
      </p:sp>
      <p:sp>
        <p:nvSpPr>
          <p:cNvPr id="10" name="Text 7"/>
          <p:cNvSpPr/>
          <p:nvPr/>
        </p:nvSpPr>
        <p:spPr>
          <a:xfrm>
            <a:off x="7071241" y="4003715"/>
            <a:ext cx="2762488" cy="345281"/>
          </a:xfrm>
          <a:prstGeom prst="rect">
            <a:avLst/>
          </a:prstGeom>
          <a:noFill/>
          <a:ln/>
        </p:spPr>
        <p:txBody>
          <a:bodyPr wrap="none" lIns="0" tIns="0" rIns="0" bIns="0" rtlCol="0" anchor="t"/>
          <a:lstStyle/>
          <a:p>
            <a:pPr marL="0" indent="0">
              <a:lnSpc>
                <a:spcPts val="2700"/>
              </a:lnSpc>
              <a:buNone/>
            </a:pPr>
            <a:r>
              <a:rPr lang="en-US" sz="2150" dirty="0">
                <a:solidFill>
                  <a:srgbClr val="3A3630"/>
                </a:solidFill>
                <a:latin typeface="Lora" pitchFamily="34" charset="0"/>
                <a:ea typeface="Lora" pitchFamily="34" charset="-122"/>
                <a:cs typeface="Lora" pitchFamily="34" charset="-120"/>
              </a:rPr>
              <a:t>No Covalent Bonding</a:t>
            </a:r>
            <a:endParaRPr lang="en-US" sz="2150" dirty="0"/>
          </a:p>
        </p:txBody>
      </p:sp>
      <p:sp>
        <p:nvSpPr>
          <p:cNvPr id="11" name="Text 8"/>
          <p:cNvSpPr/>
          <p:nvPr/>
        </p:nvSpPr>
        <p:spPr>
          <a:xfrm>
            <a:off x="7071241" y="4489847"/>
            <a:ext cx="6737390" cy="375642"/>
          </a:xfrm>
          <a:prstGeom prst="rect">
            <a:avLst/>
          </a:prstGeom>
          <a:noFill/>
          <a:ln/>
        </p:spPr>
        <p:txBody>
          <a:bodyPr wrap="none" lIns="0" tIns="0" rIns="0" bIns="0" rtlCol="0" anchor="t"/>
          <a:lstStyle/>
          <a:p>
            <a:pPr marL="0" indent="0">
              <a:lnSpc>
                <a:spcPts val="2950"/>
              </a:lnSpc>
              <a:buNone/>
            </a:pPr>
            <a:r>
              <a:rPr lang="en-US" sz="1800" dirty="0">
                <a:solidFill>
                  <a:srgbClr val="3A3630"/>
                </a:solidFill>
                <a:latin typeface="Source Sans Pro" pitchFamily="34" charset="0"/>
                <a:ea typeface="Source Sans Pro" pitchFamily="34" charset="-122"/>
                <a:cs typeface="Source Sans Pro" pitchFamily="34" charset="-120"/>
              </a:rPr>
              <a:t>Bonding is purely ionic (electrostatic). No orbital overlap occurs.</a:t>
            </a:r>
            <a:endParaRPr lang="en-US" sz="1800" dirty="0"/>
          </a:p>
        </p:txBody>
      </p:sp>
      <p:sp>
        <p:nvSpPr>
          <p:cNvPr id="12" name="Shape 9"/>
          <p:cNvSpPr/>
          <p:nvPr/>
        </p:nvSpPr>
        <p:spPr>
          <a:xfrm>
            <a:off x="6308169" y="5364361"/>
            <a:ext cx="528280" cy="528280"/>
          </a:xfrm>
          <a:prstGeom prst="roundRect">
            <a:avLst>
              <a:gd name="adj" fmla="val 6667"/>
            </a:avLst>
          </a:prstGeom>
          <a:solidFill>
            <a:srgbClr val="F3E7D4"/>
          </a:solidFill>
          <a:ln/>
        </p:spPr>
      </p:sp>
      <p:sp>
        <p:nvSpPr>
          <p:cNvPr id="13" name="Text 10"/>
          <p:cNvSpPr/>
          <p:nvPr/>
        </p:nvSpPr>
        <p:spPr>
          <a:xfrm>
            <a:off x="6479977" y="5462707"/>
            <a:ext cx="184666" cy="331470"/>
          </a:xfrm>
          <a:prstGeom prst="rect">
            <a:avLst/>
          </a:prstGeom>
          <a:noFill/>
          <a:ln/>
        </p:spPr>
        <p:txBody>
          <a:bodyPr wrap="none" lIns="0" tIns="0" rIns="0" bIns="0" rtlCol="0" anchor="t"/>
          <a:lstStyle/>
          <a:p>
            <a:pPr marL="0" indent="0" algn="ctr">
              <a:lnSpc>
                <a:spcPts val="2600"/>
              </a:lnSpc>
              <a:buNone/>
            </a:pPr>
            <a:r>
              <a:rPr lang="en-US" sz="2600" dirty="0">
                <a:solidFill>
                  <a:srgbClr val="3A3630"/>
                </a:solidFill>
                <a:latin typeface="Lora" pitchFamily="34" charset="0"/>
                <a:ea typeface="Lora" pitchFamily="34" charset="-122"/>
                <a:cs typeface="Lora" pitchFamily="34" charset="-120"/>
              </a:rPr>
              <a:t>3</a:t>
            </a:r>
            <a:endParaRPr lang="en-US" sz="2600" dirty="0"/>
          </a:p>
        </p:txBody>
      </p:sp>
      <p:sp>
        <p:nvSpPr>
          <p:cNvPr id="14" name="Text 11"/>
          <p:cNvSpPr/>
          <p:nvPr/>
        </p:nvSpPr>
        <p:spPr>
          <a:xfrm>
            <a:off x="7071241" y="5364361"/>
            <a:ext cx="2762488" cy="345281"/>
          </a:xfrm>
          <a:prstGeom prst="rect">
            <a:avLst/>
          </a:prstGeom>
          <a:noFill/>
          <a:ln/>
        </p:spPr>
        <p:txBody>
          <a:bodyPr wrap="none" lIns="0" tIns="0" rIns="0" bIns="0" rtlCol="0" anchor="t"/>
          <a:lstStyle/>
          <a:p>
            <a:pPr marL="0" indent="0">
              <a:lnSpc>
                <a:spcPts val="2700"/>
              </a:lnSpc>
              <a:buNone/>
            </a:pPr>
            <a:r>
              <a:rPr lang="en-US" sz="2150" dirty="0">
                <a:solidFill>
                  <a:srgbClr val="3A3630"/>
                </a:solidFill>
                <a:latin typeface="Lora" pitchFamily="34" charset="0"/>
                <a:ea typeface="Lora" pitchFamily="34" charset="-122"/>
                <a:cs typeface="Lora" pitchFamily="34" charset="-120"/>
              </a:rPr>
              <a:t>d-Orbital Splitting</a:t>
            </a:r>
            <a:endParaRPr lang="en-US" sz="2150" dirty="0"/>
          </a:p>
        </p:txBody>
      </p:sp>
      <p:sp>
        <p:nvSpPr>
          <p:cNvPr id="15" name="Text 12"/>
          <p:cNvSpPr/>
          <p:nvPr/>
        </p:nvSpPr>
        <p:spPr>
          <a:xfrm>
            <a:off x="7071241" y="5850493"/>
            <a:ext cx="6737390" cy="375642"/>
          </a:xfrm>
          <a:prstGeom prst="rect">
            <a:avLst/>
          </a:prstGeom>
          <a:noFill/>
          <a:ln/>
        </p:spPr>
        <p:txBody>
          <a:bodyPr wrap="none" lIns="0" tIns="0" rIns="0" bIns="0" rtlCol="0" anchor="t"/>
          <a:lstStyle/>
          <a:p>
            <a:pPr marL="0" indent="0">
              <a:lnSpc>
                <a:spcPts val="2950"/>
              </a:lnSpc>
              <a:buNone/>
            </a:pPr>
            <a:r>
              <a:rPr lang="en-US" sz="1800" dirty="0">
                <a:solidFill>
                  <a:srgbClr val="3A3630"/>
                </a:solidFill>
                <a:latin typeface="Source Sans Pro" pitchFamily="34" charset="0"/>
                <a:ea typeface="Source Sans Pro" pitchFamily="34" charset="-122"/>
                <a:cs typeface="Source Sans Pro" pitchFamily="34" charset="-120"/>
              </a:rPr>
              <a:t>Ligands repel d-electrons. Orbitals split into energy groups.</a:t>
            </a:r>
            <a:endParaRPr lang="en-US" sz="1800" dirty="0"/>
          </a:p>
        </p:txBody>
      </p:sp>
      <p:sp>
        <p:nvSpPr>
          <p:cNvPr id="16" name="Shape 13"/>
          <p:cNvSpPr/>
          <p:nvPr/>
        </p:nvSpPr>
        <p:spPr>
          <a:xfrm>
            <a:off x="6308169" y="6725007"/>
            <a:ext cx="528280" cy="528280"/>
          </a:xfrm>
          <a:prstGeom prst="roundRect">
            <a:avLst>
              <a:gd name="adj" fmla="val 6667"/>
            </a:avLst>
          </a:prstGeom>
          <a:solidFill>
            <a:srgbClr val="F3E7D4"/>
          </a:solidFill>
          <a:ln/>
        </p:spPr>
      </p:sp>
      <p:sp>
        <p:nvSpPr>
          <p:cNvPr id="17" name="Text 14"/>
          <p:cNvSpPr/>
          <p:nvPr/>
        </p:nvSpPr>
        <p:spPr>
          <a:xfrm>
            <a:off x="6482477" y="6823353"/>
            <a:ext cx="179665" cy="331470"/>
          </a:xfrm>
          <a:prstGeom prst="rect">
            <a:avLst/>
          </a:prstGeom>
          <a:noFill/>
          <a:ln/>
        </p:spPr>
        <p:txBody>
          <a:bodyPr wrap="none" lIns="0" tIns="0" rIns="0" bIns="0" rtlCol="0" anchor="t"/>
          <a:lstStyle/>
          <a:p>
            <a:pPr marL="0" indent="0" algn="ctr">
              <a:lnSpc>
                <a:spcPts val="2600"/>
              </a:lnSpc>
              <a:buNone/>
            </a:pPr>
            <a:r>
              <a:rPr lang="en-US" sz="2600" dirty="0">
                <a:solidFill>
                  <a:srgbClr val="3A3630"/>
                </a:solidFill>
                <a:latin typeface="Lora" pitchFamily="34" charset="0"/>
                <a:ea typeface="Lora" pitchFamily="34" charset="-122"/>
                <a:cs typeface="Lora" pitchFamily="34" charset="-120"/>
              </a:rPr>
              <a:t>4</a:t>
            </a:r>
            <a:endParaRPr lang="en-US" sz="2600" dirty="0"/>
          </a:p>
        </p:txBody>
      </p:sp>
      <p:sp>
        <p:nvSpPr>
          <p:cNvPr id="18" name="Text 15"/>
          <p:cNvSpPr/>
          <p:nvPr/>
        </p:nvSpPr>
        <p:spPr>
          <a:xfrm>
            <a:off x="7071241" y="6725007"/>
            <a:ext cx="3112889" cy="345281"/>
          </a:xfrm>
          <a:prstGeom prst="rect">
            <a:avLst/>
          </a:prstGeom>
          <a:noFill/>
          <a:ln/>
        </p:spPr>
        <p:txBody>
          <a:bodyPr wrap="none" lIns="0" tIns="0" rIns="0" bIns="0" rtlCol="0" anchor="t"/>
          <a:lstStyle/>
          <a:p>
            <a:pPr marL="0" indent="0">
              <a:lnSpc>
                <a:spcPts val="2700"/>
              </a:lnSpc>
              <a:buNone/>
            </a:pPr>
            <a:r>
              <a:rPr lang="en-US" sz="2150" dirty="0">
                <a:solidFill>
                  <a:srgbClr val="3A3630"/>
                </a:solidFill>
                <a:latin typeface="Lora" pitchFamily="34" charset="0"/>
                <a:ea typeface="Lora" pitchFamily="34" charset="-122"/>
                <a:cs typeface="Lora" pitchFamily="34" charset="-120"/>
              </a:rPr>
              <a:t>Strong vs. Weak Ligands</a:t>
            </a:r>
            <a:endParaRPr lang="en-US" sz="2150" dirty="0"/>
          </a:p>
        </p:txBody>
      </p:sp>
      <p:sp>
        <p:nvSpPr>
          <p:cNvPr id="19" name="Text 16"/>
          <p:cNvSpPr/>
          <p:nvPr/>
        </p:nvSpPr>
        <p:spPr>
          <a:xfrm>
            <a:off x="7071241" y="7211139"/>
            <a:ext cx="6737390" cy="375642"/>
          </a:xfrm>
          <a:prstGeom prst="rect">
            <a:avLst/>
          </a:prstGeom>
          <a:noFill/>
          <a:ln/>
        </p:spPr>
        <p:txBody>
          <a:bodyPr wrap="none" lIns="0" tIns="0" rIns="0" bIns="0" rtlCol="0" anchor="t"/>
          <a:lstStyle/>
          <a:p>
            <a:pPr marL="0" indent="0">
              <a:lnSpc>
                <a:spcPts val="2950"/>
              </a:lnSpc>
              <a:buNone/>
            </a:pPr>
            <a:r>
              <a:rPr lang="en-US" sz="1800" dirty="0">
                <a:solidFill>
                  <a:srgbClr val="3A3630"/>
                </a:solidFill>
                <a:latin typeface="Source Sans Pro" pitchFamily="34" charset="0"/>
                <a:ea typeface="Source Sans Pro" pitchFamily="34" charset="-122"/>
                <a:cs typeface="Source Sans Pro" pitchFamily="34" charset="-120"/>
              </a:rPr>
              <a:t>Strong ligands cause a large gap. Weak ligands cause a small gap.</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1.byjus.com/wp-content/uploads/2016/11/The-Shape-of-d-Orbit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14326"/>
            <a:ext cx="11158538" cy="624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3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5679"/>
          </a:xfrm>
          <a:prstGeom prst="rect">
            <a:avLst/>
          </a:prstGeom>
        </p:spPr>
      </p:pic>
      <p:sp>
        <p:nvSpPr>
          <p:cNvPr id="3" name="Text 0"/>
          <p:cNvSpPr/>
          <p:nvPr/>
        </p:nvSpPr>
        <p:spPr>
          <a:xfrm>
            <a:off x="721162" y="3142298"/>
            <a:ext cx="9954458" cy="606028"/>
          </a:xfrm>
          <a:prstGeom prst="rect">
            <a:avLst/>
          </a:prstGeom>
          <a:noFill/>
          <a:ln/>
        </p:spPr>
        <p:txBody>
          <a:bodyPr wrap="none" lIns="0" tIns="0" rIns="0" bIns="0" rtlCol="0" anchor="t"/>
          <a:lstStyle/>
          <a:p>
            <a:pPr marL="0" indent="0">
              <a:lnSpc>
                <a:spcPts val="4750"/>
              </a:lnSpc>
              <a:buNone/>
            </a:pPr>
            <a:r>
              <a:rPr lang="en-US" sz="3800" dirty="0">
                <a:solidFill>
                  <a:srgbClr val="38512F"/>
                </a:solidFill>
                <a:latin typeface="Lora" pitchFamily="34" charset="0"/>
                <a:ea typeface="Lora" pitchFamily="34" charset="-122"/>
                <a:cs typeface="Lora" pitchFamily="34" charset="-120"/>
              </a:rPr>
              <a:t>d-Orbital Splitting in Octahedral Complexes</a:t>
            </a:r>
            <a:endParaRPr lang="en-US" sz="3800" dirty="0"/>
          </a:p>
        </p:txBody>
      </p:sp>
      <p:sp>
        <p:nvSpPr>
          <p:cNvPr id="4" name="Shape 1"/>
          <p:cNvSpPr/>
          <p:nvPr/>
        </p:nvSpPr>
        <p:spPr>
          <a:xfrm>
            <a:off x="7303770" y="4057412"/>
            <a:ext cx="22860" cy="3605808"/>
          </a:xfrm>
          <a:prstGeom prst="roundRect">
            <a:avLst>
              <a:gd name="adj" fmla="val 135211"/>
            </a:avLst>
          </a:prstGeom>
          <a:solidFill>
            <a:srgbClr val="D9CDBA"/>
          </a:solidFill>
          <a:ln/>
        </p:spPr>
      </p:sp>
      <p:sp>
        <p:nvSpPr>
          <p:cNvPr id="5" name="Shape 2"/>
          <p:cNvSpPr/>
          <p:nvPr/>
        </p:nvSpPr>
        <p:spPr>
          <a:xfrm>
            <a:off x="6385084" y="4509611"/>
            <a:ext cx="721162" cy="22860"/>
          </a:xfrm>
          <a:prstGeom prst="roundRect">
            <a:avLst>
              <a:gd name="adj" fmla="val 135211"/>
            </a:avLst>
          </a:prstGeom>
          <a:solidFill>
            <a:srgbClr val="D9CDBA"/>
          </a:solidFill>
          <a:ln/>
        </p:spPr>
      </p:sp>
      <p:sp>
        <p:nvSpPr>
          <p:cNvPr id="6" name="Shape 3"/>
          <p:cNvSpPr/>
          <p:nvPr/>
        </p:nvSpPr>
        <p:spPr>
          <a:xfrm>
            <a:off x="7083385" y="4289227"/>
            <a:ext cx="463629" cy="463629"/>
          </a:xfrm>
          <a:prstGeom prst="roundRect">
            <a:avLst>
              <a:gd name="adj" fmla="val 6667"/>
            </a:avLst>
          </a:prstGeom>
          <a:solidFill>
            <a:srgbClr val="F3E7D4"/>
          </a:solidFill>
          <a:ln/>
        </p:spPr>
      </p:sp>
      <p:sp>
        <p:nvSpPr>
          <p:cNvPr id="7" name="Text 4"/>
          <p:cNvSpPr/>
          <p:nvPr/>
        </p:nvSpPr>
        <p:spPr>
          <a:xfrm>
            <a:off x="7262217" y="4375547"/>
            <a:ext cx="105847" cy="290870"/>
          </a:xfrm>
          <a:prstGeom prst="rect">
            <a:avLst/>
          </a:prstGeom>
          <a:noFill/>
          <a:ln/>
        </p:spPr>
        <p:txBody>
          <a:bodyPr wrap="none" lIns="0" tIns="0" rIns="0" bIns="0" rtlCol="0" anchor="t"/>
          <a:lstStyle/>
          <a:p>
            <a:pPr marL="0" indent="0" algn="ctr">
              <a:lnSpc>
                <a:spcPts val="2250"/>
              </a:lnSpc>
              <a:buNone/>
            </a:pPr>
            <a:r>
              <a:rPr lang="en-US" sz="2250" dirty="0">
                <a:solidFill>
                  <a:srgbClr val="3A3630"/>
                </a:solidFill>
                <a:latin typeface="Lora" pitchFamily="34" charset="0"/>
                <a:ea typeface="Lora" pitchFamily="34" charset="-122"/>
                <a:cs typeface="Lora" pitchFamily="34" charset="-120"/>
              </a:rPr>
              <a:t>1</a:t>
            </a:r>
            <a:endParaRPr lang="en-US" sz="2250" dirty="0"/>
          </a:p>
        </p:txBody>
      </p:sp>
      <p:sp>
        <p:nvSpPr>
          <p:cNvPr id="8" name="Text 5"/>
          <p:cNvSpPr/>
          <p:nvPr/>
        </p:nvSpPr>
        <p:spPr>
          <a:xfrm>
            <a:off x="3757732" y="4263390"/>
            <a:ext cx="2424232" cy="303014"/>
          </a:xfrm>
          <a:prstGeom prst="rect">
            <a:avLst/>
          </a:prstGeom>
          <a:noFill/>
          <a:ln/>
        </p:spPr>
        <p:txBody>
          <a:bodyPr wrap="none" lIns="0" tIns="0" rIns="0" bIns="0" rtlCol="0" anchor="t"/>
          <a:lstStyle/>
          <a:p>
            <a:pPr marL="0" indent="0" algn="r">
              <a:lnSpc>
                <a:spcPts val="2350"/>
              </a:lnSpc>
              <a:buNone/>
            </a:pPr>
            <a:r>
              <a:rPr lang="en-US" sz="1900" dirty="0">
                <a:solidFill>
                  <a:srgbClr val="3A3630"/>
                </a:solidFill>
                <a:latin typeface="Lora" pitchFamily="34" charset="0"/>
                <a:ea typeface="Lora" pitchFamily="34" charset="-122"/>
                <a:cs typeface="Lora" pitchFamily="34" charset="-120"/>
              </a:rPr>
              <a:t>Free Metal Ion</a:t>
            </a:r>
            <a:endParaRPr lang="en-US" sz="1900" dirty="0"/>
          </a:p>
        </p:txBody>
      </p:sp>
      <p:sp>
        <p:nvSpPr>
          <p:cNvPr id="9" name="Text 6"/>
          <p:cNvSpPr/>
          <p:nvPr/>
        </p:nvSpPr>
        <p:spPr>
          <a:xfrm>
            <a:off x="721162" y="4689991"/>
            <a:ext cx="5460802" cy="329684"/>
          </a:xfrm>
          <a:prstGeom prst="rect">
            <a:avLst/>
          </a:prstGeom>
          <a:noFill/>
          <a:ln/>
        </p:spPr>
        <p:txBody>
          <a:bodyPr wrap="none" lIns="0" tIns="0" rIns="0" bIns="0" rtlCol="0" anchor="t"/>
          <a:lstStyle/>
          <a:p>
            <a:pPr marL="0" indent="0" algn="r">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d-orbitals are degenerate. They have the same energy.</a:t>
            </a:r>
            <a:endParaRPr lang="en-US" sz="1600" dirty="0"/>
          </a:p>
        </p:txBody>
      </p:sp>
      <p:sp>
        <p:nvSpPr>
          <p:cNvPr id="10" name="Shape 7"/>
          <p:cNvSpPr/>
          <p:nvPr/>
        </p:nvSpPr>
        <p:spPr>
          <a:xfrm>
            <a:off x="7524155" y="5539740"/>
            <a:ext cx="721162" cy="22860"/>
          </a:xfrm>
          <a:prstGeom prst="roundRect">
            <a:avLst>
              <a:gd name="adj" fmla="val 135211"/>
            </a:avLst>
          </a:prstGeom>
          <a:solidFill>
            <a:srgbClr val="D9CDBA"/>
          </a:solidFill>
          <a:ln/>
        </p:spPr>
      </p:sp>
      <p:sp>
        <p:nvSpPr>
          <p:cNvPr id="11" name="Shape 8"/>
          <p:cNvSpPr/>
          <p:nvPr/>
        </p:nvSpPr>
        <p:spPr>
          <a:xfrm>
            <a:off x="7083385" y="5319355"/>
            <a:ext cx="463629" cy="463629"/>
          </a:xfrm>
          <a:prstGeom prst="roundRect">
            <a:avLst>
              <a:gd name="adj" fmla="val 6667"/>
            </a:avLst>
          </a:prstGeom>
          <a:solidFill>
            <a:srgbClr val="F3E7D4"/>
          </a:solidFill>
          <a:ln/>
        </p:spPr>
      </p:sp>
      <p:sp>
        <p:nvSpPr>
          <p:cNvPr id="12" name="Text 9"/>
          <p:cNvSpPr/>
          <p:nvPr/>
        </p:nvSpPr>
        <p:spPr>
          <a:xfrm>
            <a:off x="7237095" y="5405676"/>
            <a:ext cx="156210" cy="290870"/>
          </a:xfrm>
          <a:prstGeom prst="rect">
            <a:avLst/>
          </a:prstGeom>
          <a:noFill/>
          <a:ln/>
        </p:spPr>
        <p:txBody>
          <a:bodyPr wrap="none" lIns="0" tIns="0" rIns="0" bIns="0" rtlCol="0" anchor="t"/>
          <a:lstStyle/>
          <a:p>
            <a:pPr marL="0" indent="0" algn="ctr">
              <a:lnSpc>
                <a:spcPts val="2250"/>
              </a:lnSpc>
              <a:buNone/>
            </a:pPr>
            <a:r>
              <a:rPr lang="en-US" sz="2250" dirty="0">
                <a:solidFill>
                  <a:srgbClr val="3A3630"/>
                </a:solidFill>
                <a:latin typeface="Lora" pitchFamily="34" charset="0"/>
                <a:ea typeface="Lora" pitchFamily="34" charset="-122"/>
                <a:cs typeface="Lora" pitchFamily="34" charset="-120"/>
              </a:rPr>
              <a:t>2</a:t>
            </a:r>
            <a:endParaRPr lang="en-US" sz="2250" dirty="0"/>
          </a:p>
        </p:txBody>
      </p:sp>
      <p:sp>
        <p:nvSpPr>
          <p:cNvPr id="13" name="Text 10"/>
          <p:cNvSpPr/>
          <p:nvPr/>
        </p:nvSpPr>
        <p:spPr>
          <a:xfrm>
            <a:off x="8448437" y="5293519"/>
            <a:ext cx="2798326" cy="303014"/>
          </a:xfrm>
          <a:prstGeom prst="rect">
            <a:avLst/>
          </a:prstGeom>
          <a:noFill/>
          <a:ln/>
        </p:spPr>
        <p:txBody>
          <a:bodyPr wrap="none" lIns="0" tIns="0" rIns="0" bIns="0" rtlCol="0" anchor="t"/>
          <a:lstStyle/>
          <a:p>
            <a:pPr marL="0" indent="0" algn="l">
              <a:lnSpc>
                <a:spcPts val="2350"/>
              </a:lnSpc>
              <a:buNone/>
            </a:pPr>
            <a:r>
              <a:rPr lang="en-US" sz="1900" dirty="0">
                <a:solidFill>
                  <a:srgbClr val="3A3630"/>
                </a:solidFill>
                <a:latin typeface="Lora" pitchFamily="34" charset="0"/>
                <a:ea typeface="Lora" pitchFamily="34" charset="-122"/>
                <a:cs typeface="Lora" pitchFamily="34" charset="-120"/>
              </a:rPr>
              <a:t>Octahedral Arrangement</a:t>
            </a:r>
            <a:endParaRPr lang="en-US" sz="1900" dirty="0"/>
          </a:p>
        </p:txBody>
      </p:sp>
      <p:sp>
        <p:nvSpPr>
          <p:cNvPr id="14" name="Text 11"/>
          <p:cNvSpPr/>
          <p:nvPr/>
        </p:nvSpPr>
        <p:spPr>
          <a:xfrm>
            <a:off x="8448437" y="5720120"/>
            <a:ext cx="5460802" cy="659368"/>
          </a:xfrm>
          <a:prstGeom prst="rect">
            <a:avLst/>
          </a:prstGeom>
          <a:noFill/>
          <a:ln/>
        </p:spPr>
        <p:txBody>
          <a:bodyPr wrap="square" lIns="0" tIns="0" rIns="0" bIns="0" rtlCol="0" anchor="t"/>
          <a:lstStyle/>
          <a:p>
            <a:pPr marL="0" indent="0" algn="l">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Six ligands approach along axes. Repulsion causes energy splitting.</a:t>
            </a:r>
            <a:endParaRPr lang="en-US" sz="1600" dirty="0"/>
          </a:p>
        </p:txBody>
      </p:sp>
      <p:sp>
        <p:nvSpPr>
          <p:cNvPr id="15" name="Shape 12"/>
          <p:cNvSpPr/>
          <p:nvPr/>
        </p:nvSpPr>
        <p:spPr>
          <a:xfrm>
            <a:off x="6385084" y="6466880"/>
            <a:ext cx="721162" cy="22860"/>
          </a:xfrm>
          <a:prstGeom prst="roundRect">
            <a:avLst>
              <a:gd name="adj" fmla="val 135211"/>
            </a:avLst>
          </a:prstGeom>
          <a:solidFill>
            <a:srgbClr val="D9CDBA"/>
          </a:solidFill>
          <a:ln/>
        </p:spPr>
      </p:sp>
      <p:sp>
        <p:nvSpPr>
          <p:cNvPr id="16" name="Shape 13"/>
          <p:cNvSpPr/>
          <p:nvPr/>
        </p:nvSpPr>
        <p:spPr>
          <a:xfrm>
            <a:off x="7083385" y="6246495"/>
            <a:ext cx="463629" cy="463629"/>
          </a:xfrm>
          <a:prstGeom prst="roundRect">
            <a:avLst>
              <a:gd name="adj" fmla="val 6667"/>
            </a:avLst>
          </a:prstGeom>
          <a:solidFill>
            <a:srgbClr val="F3E7D4"/>
          </a:solidFill>
          <a:ln/>
        </p:spPr>
      </p:sp>
      <p:sp>
        <p:nvSpPr>
          <p:cNvPr id="17" name="Text 14"/>
          <p:cNvSpPr/>
          <p:nvPr/>
        </p:nvSpPr>
        <p:spPr>
          <a:xfrm>
            <a:off x="7234118" y="6332815"/>
            <a:ext cx="162044" cy="290870"/>
          </a:xfrm>
          <a:prstGeom prst="rect">
            <a:avLst/>
          </a:prstGeom>
          <a:noFill/>
          <a:ln/>
        </p:spPr>
        <p:txBody>
          <a:bodyPr wrap="none" lIns="0" tIns="0" rIns="0" bIns="0" rtlCol="0" anchor="t"/>
          <a:lstStyle/>
          <a:p>
            <a:pPr marL="0" indent="0" algn="ctr">
              <a:lnSpc>
                <a:spcPts val="2250"/>
              </a:lnSpc>
              <a:buNone/>
            </a:pPr>
            <a:r>
              <a:rPr lang="en-US" sz="2250" dirty="0">
                <a:solidFill>
                  <a:srgbClr val="3A3630"/>
                </a:solidFill>
                <a:latin typeface="Lora" pitchFamily="34" charset="0"/>
                <a:ea typeface="Lora" pitchFamily="34" charset="-122"/>
                <a:cs typeface="Lora" pitchFamily="34" charset="-120"/>
              </a:rPr>
              <a:t>3</a:t>
            </a:r>
            <a:endParaRPr lang="en-US" sz="2250" dirty="0"/>
          </a:p>
        </p:txBody>
      </p:sp>
      <p:sp>
        <p:nvSpPr>
          <p:cNvPr id="18" name="Text 15"/>
          <p:cNvSpPr/>
          <p:nvPr/>
        </p:nvSpPr>
        <p:spPr>
          <a:xfrm>
            <a:off x="3704987" y="6220658"/>
            <a:ext cx="2476976" cy="303014"/>
          </a:xfrm>
          <a:prstGeom prst="rect">
            <a:avLst/>
          </a:prstGeom>
          <a:noFill/>
          <a:ln/>
        </p:spPr>
        <p:txBody>
          <a:bodyPr wrap="none" lIns="0" tIns="0" rIns="0" bIns="0" rtlCol="0" anchor="t"/>
          <a:lstStyle/>
          <a:p>
            <a:pPr marL="0" indent="0" algn="r">
              <a:lnSpc>
                <a:spcPts val="2350"/>
              </a:lnSpc>
              <a:buNone/>
            </a:pPr>
            <a:r>
              <a:rPr lang="en-US" sz="1900" dirty="0">
                <a:solidFill>
                  <a:srgbClr val="3A3630"/>
                </a:solidFill>
                <a:latin typeface="Lora" pitchFamily="34" charset="0"/>
                <a:ea typeface="Lora" pitchFamily="34" charset="-122"/>
                <a:cs typeface="Lora" pitchFamily="34" charset="-120"/>
              </a:rPr>
              <a:t>Splitting of d-Orbitals</a:t>
            </a:r>
            <a:endParaRPr lang="en-US" sz="1900" dirty="0"/>
          </a:p>
        </p:txBody>
      </p:sp>
      <p:sp>
        <p:nvSpPr>
          <p:cNvPr id="19" name="Text 16"/>
          <p:cNvSpPr/>
          <p:nvPr/>
        </p:nvSpPr>
        <p:spPr>
          <a:xfrm>
            <a:off x="721162" y="6647259"/>
            <a:ext cx="5460802" cy="659368"/>
          </a:xfrm>
          <a:prstGeom prst="rect">
            <a:avLst/>
          </a:prstGeom>
          <a:noFill/>
          <a:ln/>
        </p:spPr>
        <p:txBody>
          <a:bodyPr wrap="square" lIns="0" tIns="0" rIns="0" bIns="0" rtlCol="0" anchor="t"/>
          <a:lstStyle/>
          <a:p>
            <a:pPr marL="0" indent="0" algn="r">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Orbitals split into two levels. Higher-energy (eg) orbitals and lower-energy (t2g) orbitals.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ienceinfo.com/wp-content/uploads/2022/12/Octahedral-Comp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63550"/>
            <a:ext cx="12272961" cy="675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8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017764"/>
            <a:ext cx="11698724"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d-Orbital Splitting in Tetrahedral Complexes</a:t>
            </a:r>
            <a:endParaRPr lang="en-US" sz="4400" dirty="0"/>
          </a:p>
        </p:txBody>
      </p:sp>
      <p:sp>
        <p:nvSpPr>
          <p:cNvPr id="4" name="Shape 1"/>
          <p:cNvSpPr/>
          <p:nvPr/>
        </p:nvSpPr>
        <p:spPr>
          <a:xfrm>
            <a:off x="837724" y="5080754"/>
            <a:ext cx="4158734" cy="2123242"/>
          </a:xfrm>
          <a:prstGeom prst="roundRect">
            <a:avLst>
              <a:gd name="adj" fmla="val 1691"/>
            </a:avLst>
          </a:prstGeom>
          <a:solidFill>
            <a:srgbClr val="F3E7D4"/>
          </a:solidFill>
          <a:ln/>
        </p:spPr>
      </p:sp>
      <p:sp>
        <p:nvSpPr>
          <p:cNvPr id="5" name="Text 2"/>
          <p:cNvSpPr/>
          <p:nvPr/>
        </p:nvSpPr>
        <p:spPr>
          <a:xfrm>
            <a:off x="1077039" y="5320070"/>
            <a:ext cx="3317081"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Tetrahedral Arrangement</a:t>
            </a:r>
            <a:endParaRPr lang="en-US" sz="2200" dirty="0"/>
          </a:p>
        </p:txBody>
      </p:sp>
      <p:sp>
        <p:nvSpPr>
          <p:cNvPr id="6" name="Text 3"/>
          <p:cNvSpPr/>
          <p:nvPr/>
        </p:nvSpPr>
        <p:spPr>
          <a:xfrm>
            <a:off x="1077039" y="5815608"/>
            <a:ext cx="3680103"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Four ligands surround the ion. Approach isn't along axes.</a:t>
            </a:r>
            <a:endParaRPr lang="en-US" sz="1850" dirty="0"/>
          </a:p>
        </p:txBody>
      </p:sp>
      <p:sp>
        <p:nvSpPr>
          <p:cNvPr id="7" name="Shape 4"/>
          <p:cNvSpPr/>
          <p:nvPr/>
        </p:nvSpPr>
        <p:spPr>
          <a:xfrm>
            <a:off x="5235773" y="5080754"/>
            <a:ext cx="4158734" cy="2123242"/>
          </a:xfrm>
          <a:prstGeom prst="roundRect">
            <a:avLst>
              <a:gd name="adj" fmla="val 1691"/>
            </a:avLst>
          </a:prstGeom>
          <a:solidFill>
            <a:srgbClr val="F3E7D4"/>
          </a:solidFill>
          <a:ln/>
        </p:spPr>
      </p:sp>
      <p:sp>
        <p:nvSpPr>
          <p:cNvPr id="8" name="Text 5"/>
          <p:cNvSpPr/>
          <p:nvPr/>
        </p:nvSpPr>
        <p:spPr>
          <a:xfrm>
            <a:off x="5475089" y="5320070"/>
            <a:ext cx="2877503"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Splitting of d-Orbitals</a:t>
            </a:r>
            <a:endParaRPr lang="en-US" sz="2200" dirty="0"/>
          </a:p>
        </p:txBody>
      </p:sp>
      <p:sp>
        <p:nvSpPr>
          <p:cNvPr id="9" name="Text 6"/>
          <p:cNvSpPr/>
          <p:nvPr/>
        </p:nvSpPr>
        <p:spPr>
          <a:xfrm>
            <a:off x="5475089" y="5815608"/>
            <a:ext cx="3680103" cy="1149072"/>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Energy pattern reverses. Lower-energy (eg) orbitals and higher-energy (t2g) orbitals.</a:t>
            </a:r>
            <a:endParaRPr lang="en-US" sz="1850" dirty="0"/>
          </a:p>
        </p:txBody>
      </p:sp>
      <p:sp>
        <p:nvSpPr>
          <p:cNvPr id="10" name="Shape 7"/>
          <p:cNvSpPr/>
          <p:nvPr/>
        </p:nvSpPr>
        <p:spPr>
          <a:xfrm>
            <a:off x="9633823" y="5080754"/>
            <a:ext cx="4158734" cy="2123242"/>
          </a:xfrm>
          <a:prstGeom prst="roundRect">
            <a:avLst>
              <a:gd name="adj" fmla="val 1691"/>
            </a:avLst>
          </a:prstGeom>
          <a:solidFill>
            <a:srgbClr val="F3E7D4"/>
          </a:solidFill>
          <a:ln/>
        </p:spPr>
      </p:sp>
      <p:sp>
        <p:nvSpPr>
          <p:cNvPr id="11" name="Text 8"/>
          <p:cNvSpPr/>
          <p:nvPr/>
        </p:nvSpPr>
        <p:spPr>
          <a:xfrm>
            <a:off x="9873139" y="532007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A3630"/>
                </a:solidFill>
                <a:latin typeface="Lora" pitchFamily="34" charset="0"/>
                <a:ea typeface="Lora" pitchFamily="34" charset="-122"/>
                <a:cs typeface="Lora" pitchFamily="34" charset="-120"/>
              </a:rPr>
              <a:t>High-Spin Nature</a:t>
            </a:r>
            <a:endParaRPr lang="en-US" sz="2200" dirty="0"/>
          </a:p>
        </p:txBody>
      </p:sp>
      <p:sp>
        <p:nvSpPr>
          <p:cNvPr id="12" name="Text 9"/>
          <p:cNvSpPr/>
          <p:nvPr/>
        </p:nvSpPr>
        <p:spPr>
          <a:xfrm>
            <a:off x="9873139" y="5815608"/>
            <a:ext cx="3680103" cy="766048"/>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Electrons occupy all orbitals singly. Low-spin complexes are rare.</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0104" y="652820"/>
            <a:ext cx="7483792" cy="1394936"/>
          </a:xfrm>
          <a:prstGeom prst="rect">
            <a:avLst/>
          </a:prstGeom>
          <a:noFill/>
          <a:ln/>
        </p:spPr>
        <p:txBody>
          <a:bodyPr wrap="square" lIns="0" tIns="0" rIns="0" bIns="0" rtlCol="0" anchor="t"/>
          <a:lstStyle/>
          <a:p>
            <a:pPr marL="0" indent="0">
              <a:lnSpc>
                <a:spcPts val="5450"/>
              </a:lnSpc>
              <a:buNone/>
            </a:pPr>
            <a:r>
              <a:rPr lang="en-US" sz="4350" dirty="0">
                <a:solidFill>
                  <a:srgbClr val="38512F"/>
                </a:solidFill>
                <a:latin typeface="Lora" pitchFamily="34" charset="0"/>
                <a:ea typeface="Lora" pitchFamily="34" charset="-122"/>
                <a:cs typeface="Lora" pitchFamily="34" charset="-120"/>
              </a:rPr>
              <a:t>High-Spin vs. Low-Spin Complexes</a:t>
            </a:r>
            <a:endParaRPr lang="en-US" sz="4350" dirty="0"/>
          </a:p>
        </p:txBody>
      </p:sp>
      <p:pic>
        <p:nvPicPr>
          <p:cNvPr id="4" name="Image 1" descr="preencoded.png"/>
          <p:cNvPicPr>
            <a:picLocks noChangeAspect="1"/>
          </p:cNvPicPr>
          <p:nvPr/>
        </p:nvPicPr>
        <p:blipFill>
          <a:blip r:embed="rId4"/>
          <a:stretch>
            <a:fillRect/>
          </a:stretch>
        </p:blipFill>
        <p:spPr>
          <a:xfrm>
            <a:off x="830104" y="2403515"/>
            <a:ext cx="1185863" cy="1724382"/>
          </a:xfrm>
          <a:prstGeom prst="rect">
            <a:avLst/>
          </a:prstGeom>
        </p:spPr>
      </p:pic>
      <p:sp>
        <p:nvSpPr>
          <p:cNvPr id="5" name="Text 1"/>
          <p:cNvSpPr/>
          <p:nvPr/>
        </p:nvSpPr>
        <p:spPr>
          <a:xfrm>
            <a:off x="2371725" y="2640687"/>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Δo vs. P</a:t>
            </a:r>
            <a:endParaRPr lang="en-US" sz="2150" dirty="0"/>
          </a:p>
        </p:txBody>
      </p:sp>
      <p:sp>
        <p:nvSpPr>
          <p:cNvPr id="6" name="Text 2"/>
          <p:cNvSpPr/>
          <p:nvPr/>
        </p:nvSpPr>
        <p:spPr>
          <a:xfrm>
            <a:off x="2371725" y="3131820"/>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Distribution depends on Δo and P. Δo is crystal field splitting energy and P is electron pairing energy.</a:t>
            </a:r>
            <a:endParaRPr lang="en-US" sz="1850" dirty="0"/>
          </a:p>
        </p:txBody>
      </p:sp>
      <p:pic>
        <p:nvPicPr>
          <p:cNvPr id="7" name="Image 2" descr="preencoded.png"/>
          <p:cNvPicPr>
            <a:picLocks noChangeAspect="1"/>
          </p:cNvPicPr>
          <p:nvPr/>
        </p:nvPicPr>
        <p:blipFill>
          <a:blip r:embed="rId5"/>
          <a:stretch>
            <a:fillRect/>
          </a:stretch>
        </p:blipFill>
        <p:spPr>
          <a:xfrm>
            <a:off x="830104" y="4127897"/>
            <a:ext cx="1185863" cy="1724382"/>
          </a:xfrm>
          <a:prstGeom prst="rect">
            <a:avLst/>
          </a:prstGeom>
        </p:spPr>
      </p:pic>
      <p:sp>
        <p:nvSpPr>
          <p:cNvPr id="8" name="Text 3"/>
          <p:cNvSpPr/>
          <p:nvPr/>
        </p:nvSpPr>
        <p:spPr>
          <a:xfrm>
            <a:off x="2371725" y="4365069"/>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High-Spin</a:t>
            </a:r>
            <a:endParaRPr lang="en-US" sz="2150" dirty="0"/>
          </a:p>
        </p:txBody>
      </p:sp>
      <p:sp>
        <p:nvSpPr>
          <p:cNvPr id="9" name="Text 4"/>
          <p:cNvSpPr/>
          <p:nvPr/>
        </p:nvSpPr>
        <p:spPr>
          <a:xfrm>
            <a:off x="2371725" y="4856202"/>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Δo is small. Electrons spread to higher orbitals. More unpaired electrons occur.</a:t>
            </a:r>
            <a:endParaRPr lang="en-US" sz="1850" dirty="0"/>
          </a:p>
        </p:txBody>
      </p:sp>
      <p:pic>
        <p:nvPicPr>
          <p:cNvPr id="10" name="Image 3" descr="preencoded.png"/>
          <p:cNvPicPr>
            <a:picLocks noChangeAspect="1"/>
          </p:cNvPicPr>
          <p:nvPr/>
        </p:nvPicPr>
        <p:blipFill>
          <a:blip r:embed="rId6"/>
          <a:stretch>
            <a:fillRect/>
          </a:stretch>
        </p:blipFill>
        <p:spPr>
          <a:xfrm>
            <a:off x="830104" y="5852279"/>
            <a:ext cx="1185863" cy="1724382"/>
          </a:xfrm>
          <a:prstGeom prst="rect">
            <a:avLst/>
          </a:prstGeom>
        </p:spPr>
      </p:pic>
      <p:sp>
        <p:nvSpPr>
          <p:cNvPr id="11" name="Text 5"/>
          <p:cNvSpPr/>
          <p:nvPr/>
        </p:nvSpPr>
        <p:spPr>
          <a:xfrm>
            <a:off x="2371725" y="6089452"/>
            <a:ext cx="2790349" cy="348853"/>
          </a:xfrm>
          <a:prstGeom prst="rect">
            <a:avLst/>
          </a:prstGeom>
          <a:noFill/>
          <a:ln/>
        </p:spPr>
        <p:txBody>
          <a:bodyPr wrap="non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Low-Spin</a:t>
            </a:r>
            <a:endParaRPr lang="en-US" sz="2150" dirty="0"/>
          </a:p>
        </p:txBody>
      </p:sp>
      <p:sp>
        <p:nvSpPr>
          <p:cNvPr id="12" name="Text 6"/>
          <p:cNvSpPr/>
          <p:nvPr/>
        </p:nvSpPr>
        <p:spPr>
          <a:xfrm>
            <a:off x="2371725" y="6580584"/>
            <a:ext cx="5942171" cy="758904"/>
          </a:xfrm>
          <a:prstGeom prst="rect">
            <a:avLst/>
          </a:prstGeom>
          <a:noFill/>
          <a:ln/>
        </p:spPr>
        <p:txBody>
          <a:bodyPr wrap="square" lIns="0" tIns="0" rIns="0" bIns="0" rtlCol="0" anchor="t"/>
          <a:lstStyle/>
          <a:p>
            <a:pPr marL="0" indent="0" algn="l">
              <a:lnSpc>
                <a:spcPts val="2950"/>
              </a:lnSpc>
              <a:buNone/>
            </a:pPr>
            <a:r>
              <a:rPr lang="en-US" sz="1850" dirty="0">
                <a:solidFill>
                  <a:srgbClr val="3A3630"/>
                </a:solidFill>
                <a:latin typeface="Source Sans Pro" pitchFamily="34" charset="0"/>
                <a:ea typeface="Source Sans Pro" pitchFamily="34" charset="-122"/>
                <a:cs typeface="Source Sans Pro" pitchFamily="34" charset="-120"/>
              </a:rPr>
              <a:t>Δo is large. Electrons pair in lower orbitals. Fewer unpaired electrons occur.</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256348"/>
            <a:ext cx="10234493"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Factors Affecting Crystal Field Splitting</a:t>
            </a:r>
            <a:endParaRPr lang="en-US" sz="4400" dirty="0"/>
          </a:p>
        </p:txBody>
      </p:sp>
      <p:sp>
        <p:nvSpPr>
          <p:cNvPr id="3" name="Text 1"/>
          <p:cNvSpPr/>
          <p:nvPr/>
        </p:nvSpPr>
        <p:spPr>
          <a:xfrm>
            <a:off x="1753195" y="4075390"/>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3A3630"/>
                </a:solidFill>
                <a:latin typeface="Lora" pitchFamily="34" charset="0"/>
                <a:ea typeface="Lora" pitchFamily="34" charset="-122"/>
                <a:cs typeface="Lora" pitchFamily="34" charset="-120"/>
              </a:rPr>
              <a:t>Nature of Ligand</a:t>
            </a:r>
            <a:endParaRPr lang="en-US" sz="2200" dirty="0"/>
          </a:p>
        </p:txBody>
      </p:sp>
      <p:sp>
        <p:nvSpPr>
          <p:cNvPr id="4" name="Text 2"/>
          <p:cNvSpPr/>
          <p:nvPr/>
        </p:nvSpPr>
        <p:spPr>
          <a:xfrm>
            <a:off x="837724" y="4570928"/>
            <a:ext cx="3731657" cy="766048"/>
          </a:xfrm>
          <a:prstGeom prst="rect">
            <a:avLst/>
          </a:prstGeom>
          <a:noFill/>
          <a:ln/>
        </p:spPr>
        <p:txBody>
          <a:bodyPr wrap="square" lIns="0" tIns="0" rIns="0" bIns="0" rtlCol="0" anchor="t"/>
          <a:lstStyle/>
          <a:p>
            <a:pPr marL="0" indent="0" algn="r">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The spectrochemical series ranks ligands.</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sp>
        <p:nvSpPr>
          <p:cNvPr id="6" name="Text 3"/>
          <p:cNvSpPr/>
          <p:nvPr/>
        </p:nvSpPr>
        <p:spPr>
          <a:xfrm>
            <a:off x="5697260" y="4193977"/>
            <a:ext cx="108942" cy="478631"/>
          </a:xfrm>
          <a:prstGeom prst="rect">
            <a:avLst/>
          </a:prstGeom>
          <a:noFill/>
          <a:ln/>
        </p:spPr>
        <p:txBody>
          <a:bodyPr wrap="none" lIns="0" tIns="0" rIns="0" bIns="0" rtlCol="0" anchor="t"/>
          <a:lstStyle/>
          <a:p>
            <a:pPr marL="0" indent="0">
              <a:lnSpc>
                <a:spcPts val="37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7" name="Text 4"/>
          <p:cNvSpPr/>
          <p:nvPr/>
        </p:nvSpPr>
        <p:spPr>
          <a:xfrm>
            <a:off x="9941243" y="294786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Oxidation State</a:t>
            </a:r>
            <a:endParaRPr lang="en-US" sz="2200" dirty="0"/>
          </a:p>
        </p:txBody>
      </p:sp>
      <p:sp>
        <p:nvSpPr>
          <p:cNvPr id="8" name="Text 5"/>
          <p:cNvSpPr/>
          <p:nvPr/>
        </p:nvSpPr>
        <p:spPr>
          <a:xfrm>
            <a:off x="9941243" y="3443407"/>
            <a:ext cx="3851434" cy="383024"/>
          </a:xfrm>
          <a:prstGeom prst="rect">
            <a:avLst/>
          </a:prstGeom>
          <a:noFill/>
          <a:ln/>
        </p:spPr>
        <p:txBody>
          <a:bodyPr wrap="non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Higher states lead to greater splitting.</a:t>
            </a:r>
            <a:endParaRPr lang="en-US" sz="1850" dirty="0"/>
          </a:p>
        </p:txBody>
      </p:sp>
      <p:pic>
        <p:nvPicPr>
          <p:cNvPr id="9" name="Image 1" descr="preencoded.png"/>
          <p:cNvPicPr>
            <a:picLocks noChangeAspect="1"/>
          </p:cNvPicPr>
          <p:nvPr/>
        </p:nvPicPr>
        <p:blipFill>
          <a:blip r:embed="rId4"/>
          <a:stretch>
            <a:fillRect/>
          </a:stretch>
        </p:blipFill>
        <p:spPr>
          <a:xfrm>
            <a:off x="5048131" y="2439114"/>
            <a:ext cx="4534138" cy="4534138"/>
          </a:xfrm>
          <a:prstGeom prst="rect">
            <a:avLst/>
          </a:prstGeom>
        </p:spPr>
      </p:pic>
      <p:sp>
        <p:nvSpPr>
          <p:cNvPr id="10" name="Text 6"/>
          <p:cNvSpPr/>
          <p:nvPr/>
        </p:nvSpPr>
        <p:spPr>
          <a:xfrm>
            <a:off x="8252698" y="3249335"/>
            <a:ext cx="160615" cy="478631"/>
          </a:xfrm>
          <a:prstGeom prst="rect">
            <a:avLst/>
          </a:prstGeom>
          <a:noFill/>
          <a:ln/>
        </p:spPr>
        <p:txBody>
          <a:bodyPr wrap="none" lIns="0" tIns="0" rIns="0" bIns="0" rtlCol="0" anchor="t"/>
          <a:lstStyle/>
          <a:p>
            <a:pPr marL="0" indent="0">
              <a:lnSpc>
                <a:spcPts val="37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11" name="Text 7"/>
          <p:cNvSpPr/>
          <p:nvPr/>
        </p:nvSpPr>
        <p:spPr>
          <a:xfrm>
            <a:off x="9941243" y="520291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A3630"/>
                </a:solidFill>
                <a:latin typeface="Lora" pitchFamily="34" charset="0"/>
                <a:ea typeface="Lora" pitchFamily="34" charset="-122"/>
                <a:cs typeface="Lora" pitchFamily="34" charset="-120"/>
              </a:rPr>
              <a:t>Nature of Metal</a:t>
            </a:r>
            <a:endParaRPr lang="en-US" sz="2200" dirty="0"/>
          </a:p>
        </p:txBody>
      </p:sp>
      <p:sp>
        <p:nvSpPr>
          <p:cNvPr id="12" name="Text 8"/>
          <p:cNvSpPr/>
          <p:nvPr/>
        </p:nvSpPr>
        <p:spPr>
          <a:xfrm>
            <a:off x="9941243" y="5698450"/>
            <a:ext cx="3851434"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Second and third-row metals have larger Δo.</a:t>
            </a:r>
            <a:endParaRPr lang="en-US" sz="1850" dirty="0"/>
          </a:p>
        </p:txBody>
      </p:sp>
      <p:pic>
        <p:nvPicPr>
          <p:cNvPr id="13" name="Image 2" descr="preencoded.png"/>
          <p:cNvPicPr>
            <a:picLocks noChangeAspect="1"/>
          </p:cNvPicPr>
          <p:nvPr/>
        </p:nvPicPr>
        <p:blipFill>
          <a:blip r:embed="rId5"/>
          <a:stretch>
            <a:fillRect/>
          </a:stretch>
        </p:blipFill>
        <p:spPr>
          <a:xfrm>
            <a:off x="5048131" y="2439114"/>
            <a:ext cx="4534138" cy="4534138"/>
          </a:xfrm>
          <a:prstGeom prst="rect">
            <a:avLst/>
          </a:prstGeom>
        </p:spPr>
      </p:pic>
      <p:sp>
        <p:nvSpPr>
          <p:cNvPr id="14" name="Text 9"/>
          <p:cNvSpPr/>
          <p:nvPr/>
        </p:nvSpPr>
        <p:spPr>
          <a:xfrm>
            <a:off x="7777163" y="5957054"/>
            <a:ext cx="166688" cy="478631"/>
          </a:xfrm>
          <a:prstGeom prst="rect">
            <a:avLst/>
          </a:prstGeom>
          <a:noFill/>
          <a:ln/>
        </p:spPr>
        <p:txBody>
          <a:bodyPr wrap="none" lIns="0" tIns="0" rIns="0" bIns="0" rtlCol="0" anchor="t"/>
          <a:lstStyle/>
          <a:p>
            <a:pPr marL="0" indent="0">
              <a:lnSpc>
                <a:spcPts val="37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416</Words>
  <Application>Microsoft Office PowerPoint</Application>
  <PresentationFormat>Custom</PresentationFormat>
  <Paragraphs>70</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Source Sans Pro</vt:lpstr>
      <vt:lpstr>Source Sans Pro Bold</vt:lpstr>
      <vt:lpstr>Lora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cp:revision>
  <dcterms:created xsi:type="dcterms:W3CDTF">2025-02-13T08:27:56Z</dcterms:created>
  <dcterms:modified xsi:type="dcterms:W3CDTF">2025-02-14T09:36:39Z</dcterms:modified>
</cp:coreProperties>
</file>