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50A247-031F-16C5-13DE-B3B6B3631A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F23E78F9-232B-32E5-6FF3-1DF865D18B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9FC65DCB-648D-C273-2F37-A554FE64A006}"/>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5" name="Footer Placeholder 4">
            <a:extLst>
              <a:ext uri="{FF2B5EF4-FFF2-40B4-BE49-F238E27FC236}">
                <a16:creationId xmlns:a16="http://schemas.microsoft.com/office/drawing/2014/main" xmlns="" id="{402FCB6F-06DE-6D70-3FFF-EF64CE62448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4E7359F0-5E81-78B6-646A-56BAE9DD30F1}"/>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147451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56F30D-2C00-1150-A458-2D61FDDE053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1E9FE063-61A4-CDC8-7B6B-26DE3A13ED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8B1ADF43-B1D9-EFB9-25EA-549DB938734A}"/>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5" name="Footer Placeholder 4">
            <a:extLst>
              <a:ext uri="{FF2B5EF4-FFF2-40B4-BE49-F238E27FC236}">
                <a16:creationId xmlns:a16="http://schemas.microsoft.com/office/drawing/2014/main" xmlns="" id="{DDBE1FE3-18A3-69E8-8871-3F03B667A79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4F3DCE18-486B-2346-B856-D0B37EA2A303}"/>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2643325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70C3FA8-AE04-81E2-675A-D5194AEBB15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C8EF3D24-5BEE-CE0F-F6F7-DF4131153C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A0AEB98A-8E34-6A21-2109-B2D616E448DD}"/>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5" name="Footer Placeholder 4">
            <a:extLst>
              <a:ext uri="{FF2B5EF4-FFF2-40B4-BE49-F238E27FC236}">
                <a16:creationId xmlns:a16="http://schemas.microsoft.com/office/drawing/2014/main" xmlns="" id="{649F570E-8789-9774-F9D5-F3127816449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E925386-78D6-E5AF-2237-5D0B136FC563}"/>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492711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CC368D-1E86-4B5D-CB54-DE98F859624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92554C4B-9210-3378-72D2-6340B2879C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82264D9B-57A3-EBB4-20DC-706DC749B868}"/>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5" name="Footer Placeholder 4">
            <a:extLst>
              <a:ext uri="{FF2B5EF4-FFF2-40B4-BE49-F238E27FC236}">
                <a16:creationId xmlns:a16="http://schemas.microsoft.com/office/drawing/2014/main" xmlns="" id="{E325BB65-8E79-D72D-8C2F-D9A2D46F9AF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CB1887E1-F41A-38DA-2D46-BFBBEEF47BEA}"/>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227281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2243F4-F9C5-A459-0880-10A6F024B7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E7D16C25-BBD8-9A7C-0760-436F00E8E7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DF67F27-FB1F-FE16-D8D1-C1DA008E7A39}"/>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5" name="Footer Placeholder 4">
            <a:extLst>
              <a:ext uri="{FF2B5EF4-FFF2-40B4-BE49-F238E27FC236}">
                <a16:creationId xmlns:a16="http://schemas.microsoft.com/office/drawing/2014/main" xmlns="" id="{4C3C788A-2ABB-023C-CED3-8C8B87E1240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75F4A0CB-5595-CB8B-958E-BA196DF8C98B}"/>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3820966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378A20-7515-CFDF-B347-EB0C1C1015E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C21B5374-BCF3-CD30-6E27-8A971B9848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43D10343-1A7B-C606-02D7-9CB23E5408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A46E326B-86B0-69AB-419D-480337234629}"/>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6" name="Footer Placeholder 5">
            <a:extLst>
              <a:ext uri="{FF2B5EF4-FFF2-40B4-BE49-F238E27FC236}">
                <a16:creationId xmlns:a16="http://schemas.microsoft.com/office/drawing/2014/main" xmlns="" id="{3878AF08-337C-F675-806E-E01E6468D9E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930484F8-A8B0-6028-DF98-E69FF6BA130D}"/>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1275028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AA85E5-B0C5-EA43-4190-9DD0E1F29D8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F3C7C54-045B-1DC7-2358-4085DE08DD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DD79FF4-69E6-1658-AA78-2D4166238C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D4BB715D-0255-5116-4EBB-B6B71E9C8B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D791868-A349-2559-64CB-6E17F87DBDF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D29A80DF-3A0C-9323-5D11-B047253F25B9}"/>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8" name="Footer Placeholder 7">
            <a:extLst>
              <a:ext uri="{FF2B5EF4-FFF2-40B4-BE49-F238E27FC236}">
                <a16:creationId xmlns:a16="http://schemas.microsoft.com/office/drawing/2014/main" xmlns="" id="{0F93967C-8DE5-B53E-D036-41E36A68063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33F6FAD7-BB0C-A9A0-02CC-C4921B64A60B}"/>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601577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319305-CA93-B942-4B5C-75031DD08CB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DE303FA-31C0-E7E1-1DF9-0456A92A13CC}"/>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4" name="Footer Placeholder 3">
            <a:extLst>
              <a:ext uri="{FF2B5EF4-FFF2-40B4-BE49-F238E27FC236}">
                <a16:creationId xmlns:a16="http://schemas.microsoft.com/office/drawing/2014/main" xmlns="" id="{3AB3FB14-0CFF-BF59-362D-022BBA03F98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48A06B15-3634-5E46-FAB2-9F77F4EB2C50}"/>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557054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E4FC1C3-CEFE-1F94-B4A6-B0FE461BE5F3}"/>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3" name="Footer Placeholder 2">
            <a:extLst>
              <a:ext uri="{FF2B5EF4-FFF2-40B4-BE49-F238E27FC236}">
                <a16:creationId xmlns:a16="http://schemas.microsoft.com/office/drawing/2014/main" xmlns="" id="{79A6A5D9-030A-3932-3631-B4134BB992D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B291AE90-37AD-C078-6679-2B7570CD52AA}"/>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361440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61E872-B230-57DE-152A-B9A2315E26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34E07114-144D-9156-17CB-50FA499E3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9B977D1B-5545-5477-9E3D-DB1F2A5363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45C7977-6379-0850-82FD-5B866A54981B}"/>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6" name="Footer Placeholder 5">
            <a:extLst>
              <a:ext uri="{FF2B5EF4-FFF2-40B4-BE49-F238E27FC236}">
                <a16:creationId xmlns:a16="http://schemas.microsoft.com/office/drawing/2014/main" xmlns="" id="{B77465C5-DDB8-B068-C29D-0C39B261BBA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AA837DB-D356-0B25-2E16-D5E68EB6D745}"/>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1474640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BE7F43-89B9-AC45-0AD9-00926FD69E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9E9CBAB-DFAB-0B0B-72D9-265D8071E8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D249456F-1B5E-E3D7-85C6-6AFC9034FD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D0BAF54-DA8E-8C0A-8625-7C09456FF154}"/>
              </a:ext>
            </a:extLst>
          </p:cNvPr>
          <p:cNvSpPr>
            <a:spLocks noGrp="1"/>
          </p:cNvSpPr>
          <p:nvPr>
            <p:ph type="dt" sz="half" idx="10"/>
          </p:nvPr>
        </p:nvSpPr>
        <p:spPr/>
        <p:txBody>
          <a:bodyPr/>
          <a:lstStyle/>
          <a:p>
            <a:fld id="{BD360250-1D12-48E0-91FC-3E328F68B96D}" type="datetimeFigureOut">
              <a:rPr lang="en-IN" smtClean="0"/>
              <a:pPr/>
              <a:t>11-12-2024</a:t>
            </a:fld>
            <a:endParaRPr lang="en-IN"/>
          </a:p>
        </p:txBody>
      </p:sp>
      <p:sp>
        <p:nvSpPr>
          <p:cNvPr id="6" name="Footer Placeholder 5">
            <a:extLst>
              <a:ext uri="{FF2B5EF4-FFF2-40B4-BE49-F238E27FC236}">
                <a16:creationId xmlns:a16="http://schemas.microsoft.com/office/drawing/2014/main" xmlns="" id="{89977B8D-37D2-3396-93D9-3DCF658D7CD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385DD855-8C1D-6FC5-12D7-F9FF898FE2DB}"/>
              </a:ext>
            </a:extLst>
          </p:cNvPr>
          <p:cNvSpPr>
            <a:spLocks noGrp="1"/>
          </p:cNvSpPr>
          <p:nvPr>
            <p:ph type="sldNum" sz="quarter" idx="12"/>
          </p:nvPr>
        </p:nvSpPr>
        <p:spPr/>
        <p:txBody>
          <a:body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1545621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82D8122-9BA5-3671-98C0-718477FCB9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B5C1086B-B96F-1F7C-43DD-08348A11C6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5B67A0CE-8F64-4E78-244B-ACC173B7F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360250-1D12-48E0-91FC-3E328F68B96D}" type="datetimeFigureOut">
              <a:rPr lang="en-IN" smtClean="0"/>
              <a:pPr/>
              <a:t>11-12-2024</a:t>
            </a:fld>
            <a:endParaRPr lang="en-IN"/>
          </a:p>
        </p:txBody>
      </p:sp>
      <p:sp>
        <p:nvSpPr>
          <p:cNvPr id="5" name="Footer Placeholder 4">
            <a:extLst>
              <a:ext uri="{FF2B5EF4-FFF2-40B4-BE49-F238E27FC236}">
                <a16:creationId xmlns:a16="http://schemas.microsoft.com/office/drawing/2014/main" xmlns="" id="{023E0638-7DFD-FEDF-4853-39065B09F4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98677AC0-168B-AA28-1983-3D53D9080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F7CE7-65DB-4D0C-BB76-7A95623D04E5}" type="slidenum">
              <a:rPr lang="en-IN" smtClean="0"/>
              <a:pPr/>
              <a:t>‹#›</a:t>
            </a:fld>
            <a:endParaRPr lang="en-IN"/>
          </a:p>
        </p:txBody>
      </p:sp>
    </p:spTree>
    <p:extLst>
      <p:ext uri="{BB962C8B-B14F-4D97-AF65-F5344CB8AC3E}">
        <p14:creationId xmlns:p14="http://schemas.microsoft.com/office/powerpoint/2010/main" xmlns="" val="2749259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8DE584-2F23-7833-7B68-C8AF30336357}"/>
              </a:ext>
            </a:extLst>
          </p:cNvPr>
          <p:cNvSpPr>
            <a:spLocks noGrp="1"/>
          </p:cNvSpPr>
          <p:nvPr>
            <p:ph type="ctrTitle"/>
          </p:nvPr>
        </p:nvSpPr>
        <p:spPr>
          <a:xfrm>
            <a:off x="1524000" y="2555381"/>
            <a:ext cx="9144000" cy="2387600"/>
          </a:xfrm>
        </p:spPr>
        <p:txBody>
          <a:bodyPr>
            <a:normAutofit fontScale="90000"/>
          </a:bodyPr>
          <a:lstStyle/>
          <a:p>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sz="5300" b="1" dirty="0" smtClean="0">
                <a:latin typeface="Times New Roman" panose="02020603050405020304" pitchFamily="18" charset="0"/>
                <a:cs typeface="Times New Roman" panose="02020603050405020304" pitchFamily="18" charset="0"/>
              </a:rPr>
              <a:t>Concept of Production </a:t>
            </a:r>
            <a:r>
              <a:rPr lang="en-US" sz="5300" b="1" dirty="0" smtClean="0">
                <a:latin typeface="Times New Roman" panose="02020603050405020304" pitchFamily="18" charset="0"/>
                <a:cs typeface="Times New Roman" panose="02020603050405020304" pitchFamily="18" charset="0"/>
              </a:rPr>
              <a:t>F</a:t>
            </a:r>
            <a:r>
              <a:rPr lang="en-US" sz="5300" b="1" dirty="0" smtClean="0">
                <a:latin typeface="Times New Roman" panose="02020603050405020304" pitchFamily="18" charset="0"/>
                <a:cs typeface="Times New Roman" panose="02020603050405020304" pitchFamily="18" charset="0"/>
              </a:rPr>
              <a:t>unction and the Law of Variable </a:t>
            </a:r>
            <a:r>
              <a:rPr lang="en-US" sz="5300" b="1" dirty="0" smtClean="0">
                <a:latin typeface="Times New Roman" panose="02020603050405020304" pitchFamily="18" charset="0"/>
                <a:cs typeface="Times New Roman" panose="02020603050405020304" pitchFamily="18" charset="0"/>
              </a:rPr>
              <a:t>P</a:t>
            </a:r>
            <a:r>
              <a:rPr lang="en-US" sz="5300" b="1" dirty="0" smtClean="0">
                <a:latin typeface="Times New Roman" panose="02020603050405020304" pitchFamily="18" charset="0"/>
                <a:cs typeface="Times New Roman" panose="02020603050405020304" pitchFamily="18" charset="0"/>
              </a:rPr>
              <a:t>roportion</a:t>
            </a:r>
            <a:r>
              <a:rPr lang="en-US" sz="5300" b="1" dirty="0">
                <a:latin typeface="Times New Roman" panose="02020603050405020304" pitchFamily="18" charset="0"/>
                <a:cs typeface="Times New Roman" panose="02020603050405020304" pitchFamily="18" charset="0"/>
              </a:rPr>
              <a:t/>
            </a:r>
            <a:br>
              <a:rPr lang="en-US" sz="5300" b="1" dirty="0">
                <a:latin typeface="Times New Roman" panose="02020603050405020304" pitchFamily="18" charset="0"/>
                <a:cs typeface="Times New Roman" panose="02020603050405020304" pitchFamily="18" charset="0"/>
              </a:rPr>
            </a:br>
            <a:endParaRPr lang="en-IN" sz="53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94736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96EDFB-C9EC-813B-7E06-7FFA7B27CC9F}"/>
              </a:ext>
            </a:extLst>
          </p:cNvPr>
          <p:cNvSpPr>
            <a:spLocks noGrp="1"/>
          </p:cNvSpPr>
          <p:nvPr>
            <p:ph type="title"/>
          </p:nvPr>
        </p:nvSpPr>
        <p:spPr>
          <a:xfrm>
            <a:off x="838200" y="1"/>
            <a:ext cx="10515600" cy="968990"/>
          </a:xfrm>
        </p:spPr>
        <p:txBody>
          <a:bodyPr>
            <a:normAutofit/>
          </a:bodyPr>
          <a:lstStyle/>
          <a:p>
            <a:r>
              <a:rPr lang="en-US" sz="2800" b="1" dirty="0">
                <a:solidFill>
                  <a:srgbClr val="0070C0"/>
                </a:solidFill>
                <a:latin typeface="Times New Roman" panose="02020603050405020304" pitchFamily="18" charset="0"/>
                <a:cs typeface="Times New Roman" panose="02020603050405020304" pitchFamily="18" charset="0"/>
              </a:rPr>
              <a:t>Concept of total product, average product and marginal product</a:t>
            </a:r>
            <a:br>
              <a:rPr lang="en-US" sz="2800" b="1" dirty="0">
                <a:solidFill>
                  <a:srgbClr val="0070C0"/>
                </a:solidFill>
                <a:latin typeface="Times New Roman" panose="02020603050405020304" pitchFamily="18" charset="0"/>
                <a:cs typeface="Times New Roman" panose="02020603050405020304" pitchFamily="18" charset="0"/>
              </a:rPr>
            </a:br>
            <a:endParaRPr lang="en-IN" sz="28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38B1C8D9-C880-0E7D-D007-7EE948A72A44}"/>
              </a:ext>
            </a:extLst>
          </p:cNvPr>
          <p:cNvSpPr>
            <a:spLocks noGrp="1"/>
          </p:cNvSpPr>
          <p:nvPr>
            <p:ph idx="1"/>
          </p:nvPr>
        </p:nvSpPr>
        <p:spPr>
          <a:xfrm>
            <a:off x="354841" y="968991"/>
            <a:ext cx="5000929" cy="5862984"/>
          </a:xfrm>
        </p:spPr>
        <p:txBody>
          <a:bodyPr>
            <a:normAutofit/>
          </a:bodyPr>
          <a:lstStyle/>
          <a:p>
            <a:pPr algn="just"/>
            <a:r>
              <a:rPr lang="en-US" sz="1800" b="1" dirty="0">
                <a:latin typeface="Times New Roman" panose="02020603050405020304" pitchFamily="18" charset="0"/>
                <a:cs typeface="Times New Roman" panose="02020603050405020304" pitchFamily="18" charset="0"/>
              </a:rPr>
              <a:t>Total Product</a:t>
            </a:r>
            <a:r>
              <a:rPr lang="en-US" sz="1800" dirty="0">
                <a:latin typeface="Times New Roman" panose="02020603050405020304" pitchFamily="18" charset="0"/>
                <a:cs typeface="Times New Roman" panose="02020603050405020304" pitchFamily="18" charset="0"/>
              </a:rPr>
              <a:t>: Total product of a factor is the amount of total output produced by a given amount of a factor.</a:t>
            </a:r>
          </a:p>
          <a:p>
            <a:pPr algn="just"/>
            <a:r>
              <a:rPr lang="en-US" sz="1800" b="1" dirty="0">
                <a:latin typeface="Times New Roman" panose="02020603050405020304" pitchFamily="18" charset="0"/>
                <a:cs typeface="Times New Roman" panose="02020603050405020304" pitchFamily="18" charset="0"/>
              </a:rPr>
              <a:t>Average Product</a:t>
            </a:r>
            <a:r>
              <a:rPr lang="en-US" sz="1800" dirty="0">
                <a:latin typeface="Times New Roman" panose="02020603050405020304" pitchFamily="18" charset="0"/>
                <a:cs typeface="Times New Roman" panose="02020603050405020304" pitchFamily="18" charset="0"/>
              </a:rPr>
              <a:t>: Average product of a factor is the total output produced per unit of the factor </a:t>
            </a:r>
            <a:r>
              <a:rPr lang="en-US" sz="1800" dirty="0" smtClean="0">
                <a:latin typeface="Times New Roman" panose="02020603050405020304" pitchFamily="18" charset="0"/>
                <a:cs typeface="Times New Roman" panose="02020603050405020304" pitchFamily="18" charset="0"/>
              </a:rPr>
              <a:t>employed.</a:t>
            </a:r>
          </a:p>
          <a:p>
            <a:pPr algn="just"/>
            <a:r>
              <a:rPr lang="en-US" sz="1800" dirty="0" smtClean="0">
                <a:latin typeface="Times New Roman" panose="02020603050405020304" pitchFamily="18" charset="0"/>
                <a:cs typeface="Times New Roman" panose="02020603050405020304" pitchFamily="18" charset="0"/>
              </a:rPr>
              <a:t>Average Product=</a:t>
            </a:r>
          </a:p>
          <a:p>
            <a:pPr algn="just">
              <a:buNone/>
            </a:pPr>
            <a:r>
              <a:rPr lang="en-US" sz="1800" dirty="0" smtClean="0">
                <a:latin typeface="Times New Roman" panose="02020603050405020304" pitchFamily="18" charset="0"/>
                <a:cs typeface="Times New Roman" panose="02020603050405020304" pitchFamily="18" charset="0"/>
              </a:rPr>
              <a:t>       AP=  </a:t>
            </a:r>
          </a:p>
          <a:p>
            <a:pPr algn="just"/>
            <a:r>
              <a:rPr lang="en-US" sz="1800" b="1" dirty="0" smtClean="0">
                <a:latin typeface="Times New Roman" panose="02020603050405020304" pitchFamily="18" charset="0"/>
                <a:cs typeface="Times New Roman" panose="02020603050405020304" pitchFamily="18" charset="0"/>
              </a:rPr>
              <a:t>Marginal product</a:t>
            </a:r>
            <a:r>
              <a:rPr lang="en-US" sz="1800" dirty="0" smtClean="0">
                <a:latin typeface="Times New Roman" panose="02020603050405020304" pitchFamily="18" charset="0"/>
                <a:cs typeface="Times New Roman" panose="02020603050405020304" pitchFamily="18" charset="0"/>
              </a:rPr>
              <a:t>: Marginal product of a factor is the addition to the total production by the employment of an extra unit of a factor. </a:t>
            </a: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ML</a:t>
            </a:r>
            <a:r>
              <a:rPr lang="en-US" sz="1800" baseline="-25000" dirty="0" smtClean="0">
                <a:latin typeface="Times New Roman" pitchFamily="18" charset="0"/>
                <a:cs typeface="Times New Roman" pitchFamily="18" charset="0"/>
              </a:rPr>
              <a:t>L</a:t>
            </a:r>
            <a:r>
              <a:rPr lang="en-US" sz="1800" dirty="0" smtClean="0">
                <a:latin typeface="Times New Roman" pitchFamily="18" charset="0"/>
                <a:cs typeface="Times New Roman" pitchFamily="18" charset="0"/>
              </a:rPr>
              <a:t>=</a:t>
            </a:r>
          </a:p>
          <a:p>
            <a:pPr algn="just"/>
            <a:endParaRPr lang="en-US" sz="1800" dirty="0" smtClean="0">
              <a:latin typeface="Times New Roman" pitchFamily="18" charset="0"/>
              <a:cs typeface="Times New Roman" pitchFamily="18" charset="0"/>
            </a:endParaRPr>
          </a:p>
        </p:txBody>
      </p:sp>
      <p:graphicFrame>
        <p:nvGraphicFramePr>
          <p:cNvPr id="7" name="Table 6">
            <a:extLst>
              <a:ext uri="{FF2B5EF4-FFF2-40B4-BE49-F238E27FC236}">
                <a16:creationId xmlns:mc="http://schemas.openxmlformats.org/markup-compatibility/2006" xmlns:a16="http://schemas.microsoft.com/office/drawing/2014/main" xmlns="" id="{8781302A-6B80-67DD-325F-820974C4F488}"/>
              </a:ext>
            </a:extLst>
          </p:cNvPr>
          <p:cNvGraphicFramePr>
            <a:graphicFrameLocks noGrp="1"/>
          </p:cNvGraphicFramePr>
          <p:nvPr>
            <p:extLst>
              <p:ext uri="{D42A27DB-BD31-4B8C-83A1-F6EECF244321}">
                <p14:modId xmlns:mc="http://schemas.openxmlformats.org/markup-compatibility/2006" xmlns:p14="http://schemas.microsoft.com/office/powerpoint/2010/main" xmlns="" val="144739957"/>
              </p:ext>
            </p:extLst>
          </p:nvPr>
        </p:nvGraphicFramePr>
        <p:xfrm>
          <a:off x="5799906" y="668740"/>
          <a:ext cx="6230984" cy="6135526"/>
        </p:xfrm>
        <a:graphic>
          <a:graphicData uri="http://schemas.openxmlformats.org/drawingml/2006/table">
            <a:tbl>
              <a:tblPr firstRow="1" firstCol="1" bandRow="1">
                <a:tableStyleId>{5C22544A-7EE6-4342-B048-85BDC9FD1C3A}</a:tableStyleId>
              </a:tblPr>
              <a:tblGrid>
                <a:gridCol w="808921">
                  <a:extLst>
                    <a:ext uri="{9D8B030D-6E8A-4147-A177-3AD203B41FA5}">
                      <a16:colId xmlns:mc="http://schemas.openxmlformats.org/markup-compatibility/2006" xmlns:a16="http://schemas.microsoft.com/office/drawing/2014/main" xmlns="" val="2448655711"/>
                    </a:ext>
                  </a:extLst>
                </a:gridCol>
                <a:gridCol w="2305897">
                  <a:extLst>
                    <a:ext uri="{9D8B030D-6E8A-4147-A177-3AD203B41FA5}">
                      <a16:colId xmlns:mc="http://schemas.openxmlformats.org/markup-compatibility/2006" xmlns:a16="http://schemas.microsoft.com/office/drawing/2014/main" xmlns="" val="129138618"/>
                    </a:ext>
                  </a:extLst>
                </a:gridCol>
                <a:gridCol w="1558083">
                  <a:extLst>
                    <a:ext uri="{9D8B030D-6E8A-4147-A177-3AD203B41FA5}">
                      <a16:colId xmlns:mc="http://schemas.openxmlformats.org/markup-compatibility/2006" xmlns:a16="http://schemas.microsoft.com/office/drawing/2014/main" xmlns="" val="165108447"/>
                    </a:ext>
                  </a:extLst>
                </a:gridCol>
                <a:gridCol w="1558083">
                  <a:extLst>
                    <a:ext uri="{9D8B030D-6E8A-4147-A177-3AD203B41FA5}">
                      <a16:colId xmlns:mc="http://schemas.openxmlformats.org/markup-compatibility/2006" xmlns:a16="http://schemas.microsoft.com/office/drawing/2014/main" xmlns="" val="535004699"/>
                    </a:ext>
                  </a:extLst>
                </a:gridCol>
              </a:tblGrid>
              <a:tr h="510223">
                <a:tc>
                  <a:txBody>
                    <a:bodyPr/>
                    <a:lstStyle/>
                    <a:p>
                      <a:pPr>
                        <a:lnSpc>
                          <a:spcPct val="107000"/>
                        </a:lnSpc>
                        <a:spcAft>
                          <a:spcPts val="0"/>
                        </a:spcAft>
                      </a:pPr>
                      <a:r>
                        <a:rPr lang="en-IN" sz="1600" dirty="0">
                          <a:effectLst/>
                          <a:latin typeface="Times New Roman" pitchFamily="18" charset="0"/>
                          <a:cs typeface="Times New Roman" pitchFamily="18" charset="0"/>
                        </a:rPr>
                        <a:t>Units of labour</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nSpc>
                          <a:spcPct val="107000"/>
                        </a:lnSpc>
                        <a:spcAft>
                          <a:spcPts val="0"/>
                        </a:spcAft>
                      </a:pPr>
                      <a:r>
                        <a:rPr lang="en-IN" sz="1600">
                          <a:effectLst/>
                          <a:latin typeface="Times New Roman" pitchFamily="18" charset="0"/>
                          <a:cs typeface="Times New Roman" pitchFamily="18" charset="0"/>
                        </a:rPr>
                        <a:t>Total product </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nSpc>
                          <a:spcPct val="107000"/>
                        </a:lnSpc>
                        <a:spcAft>
                          <a:spcPts val="0"/>
                        </a:spcAft>
                      </a:pPr>
                      <a:r>
                        <a:rPr lang="en-IN" sz="1600">
                          <a:effectLst/>
                          <a:latin typeface="Times New Roman" pitchFamily="18" charset="0"/>
                          <a:cs typeface="Times New Roman" pitchFamily="18" charset="0"/>
                        </a:rPr>
                        <a:t>Marginal product </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nSpc>
                          <a:spcPct val="107000"/>
                        </a:lnSpc>
                        <a:spcAft>
                          <a:spcPts val="0"/>
                        </a:spcAft>
                      </a:pPr>
                      <a:r>
                        <a:rPr lang="en-IN" sz="1600">
                          <a:effectLst/>
                          <a:latin typeface="Times New Roman" pitchFamily="18" charset="0"/>
                          <a:cs typeface="Times New Roman" pitchFamily="18" charset="0"/>
                        </a:rPr>
                        <a:t>Average product </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3754913517"/>
                  </a:ext>
                </a:extLst>
              </a:tr>
              <a:tr h="956405">
                <a:tc>
                  <a:txBody>
                    <a:bodyPr/>
                    <a:lstStyle/>
                    <a:p>
                      <a:pPr algn="ctr">
                        <a:lnSpc>
                          <a:spcPct val="107000"/>
                        </a:lnSpc>
                        <a:spcAft>
                          <a:spcPts val="0"/>
                        </a:spcAft>
                      </a:pPr>
                      <a:r>
                        <a:rPr lang="en-IN" sz="1600" dirty="0">
                          <a:effectLst/>
                          <a:latin typeface="Times New Roman" pitchFamily="18" charset="0"/>
                          <a:cs typeface="Times New Roman" pitchFamily="18" charset="0"/>
                        </a:rPr>
                        <a:t>L</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Q</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endParaRPr lang="en-US">
                        <a:latin typeface="Times New Roman" pitchFamily="18" charset="0"/>
                        <a:cs typeface="Times New Roman" pitchFamily="18" charset="0"/>
                      </a:endParaRPr>
                    </a:p>
                  </a:txBody>
                  <a:tcPr marL="68580" marR="68580" marT="0" marB="0">
                    <a:blipFill>
                      <a:blip r:embed="rId2"/>
                      <a:stretch>
                        <a:fillRect l="-200000" t="-59236" r="-101370" b="-461146"/>
                      </a:stretch>
                    </a:blipFill>
                  </a:tcPr>
                </a:tc>
                <a:tc>
                  <a:txBody>
                    <a:bodyPr/>
                    <a:lstStyle/>
                    <a:p>
                      <a:endParaRPr lang="en-US">
                        <a:latin typeface="Times New Roman" pitchFamily="18" charset="0"/>
                        <a:cs typeface="Times New Roman" pitchFamily="18" charset="0"/>
                      </a:endParaRPr>
                    </a:p>
                  </a:txBody>
                  <a:tcPr marL="68580" marR="68580" marT="0" marB="0">
                    <a:blipFill>
                      <a:blip r:embed="rId2"/>
                      <a:stretch>
                        <a:fillRect l="-300000" t="-59236" r="-1370" b="-461146"/>
                      </a:stretch>
                    </a:blipFill>
                  </a:tcPr>
                </a:tc>
                <a:extLst>
                  <a:ext uri="{0D108BD9-81ED-4DB2-BD59-A6C34878D82A}">
                    <a16:rowId xmlns:mc="http://schemas.openxmlformats.org/markup-compatibility/2006" xmlns:a16="http://schemas.microsoft.com/office/drawing/2014/main" xmlns="" val="493299990"/>
                  </a:ext>
                </a:extLst>
              </a:tr>
              <a:tr h="488484">
                <a:tc>
                  <a:txBody>
                    <a:bodyPr/>
                    <a:lstStyle/>
                    <a:p>
                      <a:pPr algn="ctr">
                        <a:lnSpc>
                          <a:spcPct val="107000"/>
                        </a:lnSpc>
                        <a:spcAft>
                          <a:spcPts val="0"/>
                        </a:spcAft>
                      </a:pPr>
                      <a:r>
                        <a:rPr lang="en-IN" sz="1600">
                          <a:effectLst/>
                          <a:latin typeface="Times New Roman" pitchFamily="18" charset="0"/>
                          <a:cs typeface="Times New Roman" pitchFamily="18" charset="0"/>
                        </a:rPr>
                        <a:t>1</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80</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80</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60</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417133179"/>
                  </a:ext>
                </a:extLst>
              </a:tr>
              <a:tr h="488484">
                <a:tc>
                  <a:txBody>
                    <a:bodyPr/>
                    <a:lstStyle/>
                    <a:p>
                      <a:pPr algn="ctr">
                        <a:lnSpc>
                          <a:spcPct val="107000"/>
                        </a:lnSpc>
                        <a:spcAft>
                          <a:spcPts val="0"/>
                        </a:spcAft>
                      </a:pPr>
                      <a:r>
                        <a:rPr lang="en-IN" sz="1600">
                          <a:effectLst/>
                          <a:latin typeface="Times New Roman" pitchFamily="18" charset="0"/>
                          <a:cs typeface="Times New Roman" pitchFamily="18" charset="0"/>
                        </a:rPr>
                        <a:t>2</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170</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90</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85</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1779502323"/>
                  </a:ext>
                </a:extLst>
              </a:tr>
              <a:tr h="488484">
                <a:tc>
                  <a:txBody>
                    <a:bodyPr/>
                    <a:lstStyle/>
                    <a:p>
                      <a:pPr algn="ctr">
                        <a:lnSpc>
                          <a:spcPct val="107000"/>
                        </a:lnSpc>
                        <a:spcAft>
                          <a:spcPts val="0"/>
                        </a:spcAft>
                      </a:pPr>
                      <a:r>
                        <a:rPr lang="en-IN" sz="1600" dirty="0">
                          <a:effectLst/>
                          <a:latin typeface="Times New Roman" pitchFamily="18" charset="0"/>
                          <a:cs typeface="Times New Roman" pitchFamily="18" charset="0"/>
                        </a:rPr>
                        <a:t>3</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270</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100</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90</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587422126"/>
                  </a:ext>
                </a:extLst>
              </a:tr>
              <a:tr h="488484">
                <a:tc>
                  <a:txBody>
                    <a:bodyPr/>
                    <a:lstStyle/>
                    <a:p>
                      <a:pPr algn="ctr">
                        <a:lnSpc>
                          <a:spcPct val="107000"/>
                        </a:lnSpc>
                        <a:spcAft>
                          <a:spcPts val="0"/>
                        </a:spcAft>
                      </a:pPr>
                      <a:r>
                        <a:rPr lang="en-IN" sz="1600">
                          <a:effectLst/>
                          <a:latin typeface="Times New Roman" pitchFamily="18" charset="0"/>
                          <a:cs typeface="Times New Roman" pitchFamily="18" charset="0"/>
                        </a:rPr>
                        <a:t>4</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368</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98</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92</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276169589"/>
                  </a:ext>
                </a:extLst>
              </a:tr>
              <a:tr h="488484">
                <a:tc>
                  <a:txBody>
                    <a:bodyPr/>
                    <a:lstStyle/>
                    <a:p>
                      <a:pPr algn="ctr">
                        <a:lnSpc>
                          <a:spcPct val="107000"/>
                        </a:lnSpc>
                        <a:spcAft>
                          <a:spcPts val="0"/>
                        </a:spcAft>
                      </a:pPr>
                      <a:r>
                        <a:rPr lang="en-IN" sz="1600">
                          <a:effectLst/>
                          <a:latin typeface="Times New Roman" pitchFamily="18" charset="0"/>
                          <a:cs typeface="Times New Roman" pitchFamily="18" charset="0"/>
                        </a:rPr>
                        <a:t>5</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430</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62</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86</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1714430771"/>
                  </a:ext>
                </a:extLst>
              </a:tr>
              <a:tr h="488484">
                <a:tc>
                  <a:txBody>
                    <a:bodyPr/>
                    <a:lstStyle/>
                    <a:p>
                      <a:pPr algn="ctr">
                        <a:lnSpc>
                          <a:spcPct val="107000"/>
                        </a:lnSpc>
                        <a:spcAft>
                          <a:spcPts val="0"/>
                        </a:spcAft>
                      </a:pPr>
                      <a:r>
                        <a:rPr lang="en-IN" sz="1600">
                          <a:effectLst/>
                          <a:latin typeface="Times New Roman" pitchFamily="18" charset="0"/>
                          <a:cs typeface="Times New Roman" pitchFamily="18" charset="0"/>
                        </a:rPr>
                        <a:t>6</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480</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50</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80</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99276318"/>
                  </a:ext>
                </a:extLst>
              </a:tr>
              <a:tr h="488484">
                <a:tc>
                  <a:txBody>
                    <a:bodyPr/>
                    <a:lstStyle/>
                    <a:p>
                      <a:pPr algn="ctr">
                        <a:lnSpc>
                          <a:spcPct val="107000"/>
                        </a:lnSpc>
                        <a:spcAft>
                          <a:spcPts val="0"/>
                        </a:spcAft>
                      </a:pPr>
                      <a:r>
                        <a:rPr lang="en-IN" sz="1600">
                          <a:effectLst/>
                          <a:latin typeface="Times New Roman" pitchFamily="18" charset="0"/>
                          <a:cs typeface="Times New Roman" pitchFamily="18" charset="0"/>
                        </a:rPr>
                        <a:t>7</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504</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24</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72</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1009564636"/>
                  </a:ext>
                </a:extLst>
              </a:tr>
              <a:tr h="488484">
                <a:tc>
                  <a:txBody>
                    <a:bodyPr/>
                    <a:lstStyle/>
                    <a:p>
                      <a:pPr algn="ctr">
                        <a:lnSpc>
                          <a:spcPct val="107000"/>
                        </a:lnSpc>
                        <a:spcAft>
                          <a:spcPts val="0"/>
                        </a:spcAft>
                      </a:pPr>
                      <a:r>
                        <a:rPr lang="en-IN" sz="1600">
                          <a:effectLst/>
                          <a:latin typeface="Times New Roman" pitchFamily="18" charset="0"/>
                          <a:cs typeface="Times New Roman" pitchFamily="18" charset="0"/>
                        </a:rPr>
                        <a:t>8</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504</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0</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63</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3056405978"/>
                  </a:ext>
                </a:extLst>
              </a:tr>
              <a:tr h="488484">
                <a:tc>
                  <a:txBody>
                    <a:bodyPr/>
                    <a:lstStyle/>
                    <a:p>
                      <a:pPr algn="ctr">
                        <a:lnSpc>
                          <a:spcPct val="107000"/>
                        </a:lnSpc>
                        <a:spcAft>
                          <a:spcPts val="0"/>
                        </a:spcAft>
                      </a:pPr>
                      <a:r>
                        <a:rPr lang="en-IN" sz="1600">
                          <a:effectLst/>
                          <a:latin typeface="Times New Roman" pitchFamily="18" charset="0"/>
                          <a:cs typeface="Times New Roman" pitchFamily="18" charset="0"/>
                        </a:rPr>
                        <a:t>9</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495</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a:effectLst/>
                          <a:latin typeface="Times New Roman" pitchFamily="18" charset="0"/>
                          <a:cs typeface="Times New Roman" pitchFamily="18" charset="0"/>
                        </a:rPr>
                        <a:t>-9</a:t>
                      </a:r>
                      <a:endParaRPr lang="en-US" sz="16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algn="ctr">
                        <a:lnSpc>
                          <a:spcPct val="107000"/>
                        </a:lnSpc>
                        <a:spcAft>
                          <a:spcPts val="0"/>
                        </a:spcAft>
                      </a:pPr>
                      <a:r>
                        <a:rPr lang="en-IN" sz="1600" dirty="0">
                          <a:effectLst/>
                          <a:latin typeface="Times New Roman" pitchFamily="18" charset="0"/>
                          <a:cs typeface="Times New Roman" pitchFamily="18" charset="0"/>
                        </a:rPr>
                        <a:t>55</a:t>
                      </a:r>
                      <a:endParaRPr lang="en-US" sz="1600" dirty="0">
                        <a:effectLst/>
                        <a:latin typeface="Times New Roman" pitchFamily="18" charset="0"/>
                        <a:ea typeface="Calibri" panose="020F0502020204030204" pitchFamily="34" charset="0"/>
                        <a:cs typeface="Times New Roman" pitchFamily="18" charset="0"/>
                      </a:endParaRPr>
                    </a:p>
                  </a:txBody>
                  <a:tcPr marL="68580" marR="68580" marT="0" marB="0"/>
                </a:tc>
                <a:extLst>
                  <a:ext uri="{0D108BD9-81ED-4DB2-BD59-A6C34878D82A}">
                    <a16:rowId xmlns:mc="http://schemas.openxmlformats.org/markup-compatibility/2006" xmlns:a16="http://schemas.microsoft.com/office/drawing/2014/main" xmlns="" val="925232"/>
                  </a:ext>
                </a:extLst>
              </a:tr>
            </a:tbl>
          </a:graphicData>
        </a:graphic>
      </p:graphicFrame>
      <p:sp>
        <p:nvSpPr>
          <p:cNvPr id="3074" name="Rectangle 2"/>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463041" y="3069771"/>
            <a:ext cx="182880" cy="371475"/>
          </a:xfrm>
          <a:prstGeom prst="rect">
            <a:avLst/>
          </a:prstGeom>
          <a:noFill/>
        </p:spPr>
      </p:pic>
      <p:sp>
        <p:nvSpPr>
          <p:cNvPr id="3076" name="Rectangle 4"/>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8" name="Rectangle 6"/>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468880" y="2677886"/>
            <a:ext cx="2876550" cy="409575"/>
          </a:xfrm>
          <a:prstGeom prst="rect">
            <a:avLst/>
          </a:prstGeom>
          <a:noFill/>
        </p:spPr>
      </p:pic>
      <p:sp>
        <p:nvSpPr>
          <p:cNvPr id="3080" name="Rectangle 8"/>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82" name="Rectangle 1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81"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293223" y="4663440"/>
            <a:ext cx="219075" cy="371475"/>
          </a:xfrm>
          <a:prstGeom prst="rect">
            <a:avLst/>
          </a:prstGeom>
          <a:noFill/>
        </p:spPr>
      </p:pic>
    </p:spTree>
    <p:extLst>
      <p:ext uri="{BB962C8B-B14F-4D97-AF65-F5344CB8AC3E}">
        <p14:creationId xmlns:p14="http://schemas.microsoft.com/office/powerpoint/2010/main" xmlns="" val="4033221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244047-8E13-335A-AB89-EF118042F817}"/>
              </a:ext>
            </a:extLst>
          </p:cNvPr>
          <p:cNvSpPr>
            <a:spLocks noGrp="1"/>
          </p:cNvSpPr>
          <p:nvPr>
            <p:ph type="title"/>
          </p:nvPr>
        </p:nvSpPr>
        <p:spPr>
          <a:xfrm>
            <a:off x="838200" y="0"/>
            <a:ext cx="10515600" cy="681037"/>
          </a:xfrm>
        </p:spPr>
        <p:txBody>
          <a:bodyPr>
            <a:normAutofit/>
          </a:bodyPr>
          <a:lstStyle/>
          <a:p>
            <a:r>
              <a:rPr lang="en-US" sz="2800" dirty="0">
                <a:solidFill>
                  <a:srgbClr val="002060"/>
                </a:solidFill>
                <a:latin typeface="Times New Roman" panose="02020603050405020304" pitchFamily="18" charset="0"/>
                <a:cs typeface="Times New Roman" panose="02020603050405020304" pitchFamily="18" charset="0"/>
              </a:rPr>
              <a:t>Production function</a:t>
            </a:r>
            <a:endParaRPr lang="en-IN" sz="2800"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A68C6798-19BF-9CE0-F7E5-40EFAC01F883}"/>
              </a:ext>
            </a:extLst>
          </p:cNvPr>
          <p:cNvSpPr>
            <a:spLocks noGrp="1"/>
          </p:cNvSpPr>
          <p:nvPr>
            <p:ph idx="1"/>
          </p:nvPr>
        </p:nvSpPr>
        <p:spPr>
          <a:xfrm>
            <a:off x="277505" y="573206"/>
            <a:ext cx="5072417" cy="6182436"/>
          </a:xfrm>
        </p:spPr>
        <p:txBody>
          <a:bodyPr>
            <a:normAutofit lnSpcReduction="10000"/>
          </a:bodyPr>
          <a:lstStyle/>
          <a:p>
            <a:r>
              <a:rPr lang="en-US" sz="1800" b="1" dirty="0">
                <a:latin typeface="Times New Roman" panose="02020603050405020304" pitchFamily="18" charset="0"/>
                <a:cs typeface="Times New Roman" panose="02020603050405020304" pitchFamily="18" charset="0"/>
              </a:rPr>
              <a:t>Production</a:t>
            </a:r>
            <a:r>
              <a:rPr lang="en-US" sz="1800" dirty="0">
                <a:latin typeface="Times New Roman" panose="02020603050405020304" pitchFamily="18" charset="0"/>
                <a:cs typeface="Times New Roman" panose="02020603050405020304" pitchFamily="18" charset="0"/>
              </a:rPr>
              <a:t> refers to a process where in economic resources are combined to produce goods and services. </a:t>
            </a:r>
          </a:p>
          <a:p>
            <a:r>
              <a:rPr lang="en-US" sz="1800" b="1" dirty="0">
                <a:latin typeface="Times New Roman" panose="02020603050405020304" pitchFamily="18" charset="0"/>
                <a:cs typeface="Times New Roman" panose="02020603050405020304" pitchFamily="18" charset="0"/>
              </a:rPr>
              <a:t>Production function</a:t>
            </a:r>
            <a:r>
              <a:rPr lang="en-US" sz="1800" dirty="0">
                <a:latin typeface="Times New Roman" panose="02020603050405020304" pitchFamily="18" charset="0"/>
                <a:cs typeface="Times New Roman" panose="02020603050405020304" pitchFamily="18" charset="0"/>
              </a:rPr>
              <a:t>: The functional relationship between physical inputs and outputs is known as production function. Algebraically it can be written as </a:t>
            </a:r>
          </a:p>
          <a:p>
            <a:pPr marL="0" indent="0">
              <a:buNone/>
            </a:pPr>
            <a:r>
              <a:rPr lang="en-US" sz="1800" dirty="0">
                <a:latin typeface="Times New Roman" panose="02020603050405020304" pitchFamily="18" charset="0"/>
                <a:cs typeface="Times New Roman" panose="02020603050405020304" pitchFamily="18" charset="0"/>
              </a:rPr>
              <a:t>                                                 Q=f (L,K,M)</a:t>
            </a:r>
          </a:p>
          <a:p>
            <a:pPr marL="0" indent="0">
              <a:buNone/>
            </a:pPr>
            <a:r>
              <a:rPr lang="en-US" sz="1800" dirty="0">
                <a:latin typeface="Times New Roman" panose="02020603050405020304" pitchFamily="18" charset="0"/>
                <a:cs typeface="Times New Roman" panose="02020603050405020304" pitchFamily="18" charset="0"/>
              </a:rPr>
              <a:t>Where Q=Quantity of output</a:t>
            </a:r>
          </a:p>
          <a:p>
            <a:pPr marL="0" indent="0">
              <a:buNone/>
            </a:pPr>
            <a:r>
              <a:rPr lang="en-IN" sz="1800" dirty="0">
                <a:latin typeface="Times New Roman" panose="02020603050405020304" pitchFamily="18" charset="0"/>
                <a:cs typeface="Times New Roman" panose="02020603050405020304" pitchFamily="18" charset="0"/>
              </a:rPr>
              <a:t>L=Labour</a:t>
            </a:r>
          </a:p>
          <a:p>
            <a:pPr marL="0" indent="0">
              <a:buNone/>
            </a:pPr>
            <a:r>
              <a:rPr lang="en-IN" sz="1800" dirty="0">
                <a:latin typeface="Times New Roman" panose="02020603050405020304" pitchFamily="18" charset="0"/>
                <a:cs typeface="Times New Roman" panose="02020603050405020304" pitchFamily="18" charset="0"/>
              </a:rPr>
              <a:t>K=Capital</a:t>
            </a:r>
          </a:p>
          <a:p>
            <a:pPr marL="0" indent="0">
              <a:buNone/>
            </a:pPr>
            <a:r>
              <a:rPr lang="en-IN" sz="1800" dirty="0">
                <a:latin typeface="Times New Roman" panose="02020603050405020304" pitchFamily="18" charset="0"/>
                <a:cs typeface="Times New Roman" panose="02020603050405020304" pitchFamily="18" charset="0"/>
              </a:rPr>
              <a:t>M=Raw materials</a:t>
            </a:r>
          </a:p>
          <a:p>
            <a:pPr marL="0" indent="0">
              <a:buNone/>
            </a:pPr>
            <a:r>
              <a:rPr lang="en-IN" sz="2000" b="1" dirty="0">
                <a:solidFill>
                  <a:srgbClr val="002060"/>
                </a:solidFill>
                <a:latin typeface="Times New Roman" panose="02020603050405020304" pitchFamily="18" charset="0"/>
                <a:cs typeface="Times New Roman" panose="02020603050405020304" pitchFamily="18" charset="0"/>
              </a:rPr>
              <a:t>Types of Production function</a:t>
            </a:r>
          </a:p>
          <a:p>
            <a:pPr marL="342900" indent="-342900">
              <a:buAutoNum type="arabicPeriod"/>
            </a:pPr>
            <a:r>
              <a:rPr lang="en-IN" sz="1800" b="1" dirty="0">
                <a:latin typeface="Times New Roman" panose="02020603050405020304" pitchFamily="18" charset="0"/>
                <a:cs typeface="Times New Roman" panose="02020603050405020304" pitchFamily="18" charset="0"/>
              </a:rPr>
              <a:t>Short run production function</a:t>
            </a:r>
            <a:r>
              <a:rPr lang="en-IN" sz="1800" dirty="0">
                <a:latin typeface="Times New Roman" panose="02020603050405020304" pitchFamily="18" charset="0"/>
                <a:cs typeface="Times New Roman" panose="02020603050405020304" pitchFamily="18" charset="0"/>
              </a:rPr>
              <a:t>: When the production function constitute of one variable factor and other fixed factors, it is called a short run production function.</a:t>
            </a:r>
          </a:p>
          <a:p>
            <a:pPr marL="342900" indent="-342900">
              <a:buAutoNum type="arabicPeriod"/>
            </a:pPr>
            <a:r>
              <a:rPr lang="en-IN" sz="1800" b="1" dirty="0">
                <a:latin typeface="Times New Roman" panose="02020603050405020304" pitchFamily="18" charset="0"/>
                <a:cs typeface="Times New Roman" panose="02020603050405020304" pitchFamily="18" charset="0"/>
              </a:rPr>
              <a:t>Long run production function</a:t>
            </a:r>
            <a:r>
              <a:rPr lang="en-IN" sz="1800" dirty="0">
                <a:latin typeface="Times New Roman" panose="02020603050405020304" pitchFamily="18" charset="0"/>
                <a:cs typeface="Times New Roman" panose="02020603050405020304" pitchFamily="18" charset="0"/>
              </a:rPr>
              <a:t>: When all the production function constitute of all variable factors, it is known as long run production function.</a:t>
            </a:r>
          </a:p>
          <a:p>
            <a:pPr marL="342900" indent="-342900">
              <a:buAutoNum type="arabicPeriod"/>
            </a:pPr>
            <a:endParaRPr lang="en-IN" sz="1800" dirty="0">
              <a:latin typeface="Times New Roman" panose="02020603050405020304" pitchFamily="18" charset="0"/>
              <a:cs typeface="Times New Roman" panose="02020603050405020304" pitchFamily="18" charset="0"/>
            </a:endParaRPr>
          </a:p>
        </p:txBody>
      </p:sp>
      <p:sp>
        <p:nvSpPr>
          <p:cNvPr id="4" name="Oval 3">
            <a:extLst>
              <a:ext uri="{FF2B5EF4-FFF2-40B4-BE49-F238E27FC236}">
                <a16:creationId xmlns:a16="http://schemas.microsoft.com/office/drawing/2014/main" xmlns="" id="{BAA025B6-A93B-48A5-B9F9-54BE49849F5B}"/>
              </a:ext>
            </a:extLst>
          </p:cNvPr>
          <p:cNvSpPr/>
          <p:nvPr/>
        </p:nvSpPr>
        <p:spPr>
          <a:xfrm>
            <a:off x="5254388" y="0"/>
            <a:ext cx="6937612" cy="685799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b="1" dirty="0">
              <a:latin typeface="Times New Roman" panose="02020603050405020304" pitchFamily="18" charset="0"/>
              <a:cs typeface="Times New Roman" panose="02020603050405020304" pitchFamily="18" charset="0"/>
            </a:endParaRPr>
          </a:p>
          <a:p>
            <a:pPr algn="ctr"/>
            <a:endParaRPr lang="en-US" sz="1600" b="1" dirty="0">
              <a:latin typeface="Times New Roman" panose="02020603050405020304" pitchFamily="18" charset="0"/>
              <a:cs typeface="Times New Roman" panose="02020603050405020304" pitchFamily="18" charset="0"/>
            </a:endParaRPr>
          </a:p>
          <a:p>
            <a:pPr algn="ctr"/>
            <a:endParaRPr lang="en-US" sz="1600" b="1" dirty="0">
              <a:latin typeface="Times New Roman" panose="02020603050405020304" pitchFamily="18" charset="0"/>
              <a:cs typeface="Times New Roman" panose="02020603050405020304" pitchFamily="18" charset="0"/>
            </a:endParaRPr>
          </a:p>
          <a:p>
            <a:pPr algn="ctr"/>
            <a:endParaRPr lang="en-US" sz="1600" b="1" dirty="0">
              <a:latin typeface="Times New Roman" panose="02020603050405020304" pitchFamily="18" charset="0"/>
              <a:cs typeface="Times New Roman" panose="02020603050405020304" pitchFamily="18" charset="0"/>
            </a:endParaRPr>
          </a:p>
          <a:p>
            <a:pPr algn="ctr"/>
            <a:r>
              <a:rPr lang="en-US" sz="1600" b="1" dirty="0">
                <a:latin typeface="Times New Roman" panose="02020603050405020304" pitchFamily="18" charset="0"/>
                <a:cs typeface="Times New Roman" panose="02020603050405020304" pitchFamily="18" charset="0"/>
              </a:rPr>
              <a:t>Short run</a:t>
            </a:r>
            <a:r>
              <a:rPr lang="en-US" sz="1600" dirty="0">
                <a:latin typeface="Times New Roman" panose="02020603050405020304" pitchFamily="18" charset="0"/>
                <a:cs typeface="Times New Roman" panose="02020603050405020304" pitchFamily="18" charset="0"/>
              </a:rPr>
              <a:t>: </a:t>
            </a:r>
          </a:p>
          <a:p>
            <a:pPr algn="ctr"/>
            <a:r>
              <a:rPr lang="en-US" sz="1600" dirty="0">
                <a:latin typeface="Times New Roman" panose="02020603050405020304" pitchFamily="18" charset="0"/>
                <a:cs typeface="Times New Roman" panose="02020603050405020304" pitchFamily="18" charset="0"/>
              </a:rPr>
              <a:t>Short run refers to a time period  in which a firm does not have enough time to increase scale of output. For example, the quantity of land, machinery </a:t>
            </a:r>
            <a:r>
              <a:rPr lang="en-US" sz="1600" dirty="0" err="1">
                <a:latin typeface="Times New Roman" panose="02020603050405020304" pitchFamily="18" charset="0"/>
                <a:cs typeface="Times New Roman" panose="02020603050405020304" pitchFamily="18" charset="0"/>
              </a:rPr>
              <a:t>etc</a:t>
            </a:r>
            <a:r>
              <a:rPr lang="en-US" sz="1600" dirty="0">
                <a:latin typeface="Times New Roman" panose="02020603050405020304" pitchFamily="18" charset="0"/>
                <a:cs typeface="Times New Roman" panose="02020603050405020304" pitchFamily="18" charset="0"/>
              </a:rPr>
              <a:t>, cannot be increased in the short run. Short run constitute of both fixed and variable factor. </a:t>
            </a:r>
          </a:p>
          <a:p>
            <a:pPr algn="ctr"/>
            <a:endParaRPr lang="en-US" sz="1600" dirty="0">
              <a:latin typeface="Times New Roman" panose="02020603050405020304" pitchFamily="18" charset="0"/>
              <a:cs typeface="Times New Roman" panose="02020603050405020304" pitchFamily="18" charset="0"/>
            </a:endParaRPr>
          </a:p>
          <a:p>
            <a:pPr algn="ctr"/>
            <a:r>
              <a:rPr lang="en-US" sz="1600" b="1" dirty="0">
                <a:latin typeface="Times New Roman" panose="02020603050405020304" pitchFamily="18" charset="0"/>
                <a:cs typeface="Times New Roman" panose="02020603050405020304" pitchFamily="18" charset="0"/>
              </a:rPr>
              <a:t>Long run: </a:t>
            </a:r>
          </a:p>
          <a:p>
            <a:pPr algn="ctr"/>
            <a:r>
              <a:rPr lang="en-US" sz="1600" dirty="0">
                <a:latin typeface="Times New Roman" panose="02020603050405020304" pitchFamily="18" charset="0"/>
                <a:cs typeface="Times New Roman" panose="02020603050405020304" pitchFamily="18" charset="0"/>
              </a:rPr>
              <a:t>Long run refers to a time period in which the firms can increase the scale of output by increasing quantity of all the factor inputs simultaneously .It constitute of only variable factor</a:t>
            </a:r>
          </a:p>
          <a:p>
            <a:pPr algn="ctr"/>
            <a:endParaRPr lang="en-US" sz="1600" dirty="0">
              <a:latin typeface="Times New Roman" panose="02020603050405020304" pitchFamily="18" charset="0"/>
              <a:cs typeface="Times New Roman" panose="02020603050405020304" pitchFamily="18" charset="0"/>
            </a:endParaRPr>
          </a:p>
          <a:p>
            <a:pPr algn="ctr"/>
            <a:r>
              <a:rPr lang="en-US" sz="1600" b="1" dirty="0">
                <a:latin typeface="Times New Roman" panose="02020603050405020304" pitchFamily="18" charset="0"/>
                <a:cs typeface="Times New Roman" panose="02020603050405020304" pitchFamily="18" charset="0"/>
              </a:rPr>
              <a:t>Fixed factors: </a:t>
            </a:r>
          </a:p>
          <a:p>
            <a:pPr algn="ctr"/>
            <a:r>
              <a:rPr lang="en-US" sz="1600" dirty="0">
                <a:latin typeface="Times New Roman" panose="02020603050405020304" pitchFamily="18" charset="0"/>
                <a:cs typeface="Times New Roman" panose="02020603050405020304" pitchFamily="18" charset="0"/>
              </a:rPr>
              <a:t>Factors of production whose quantity cannot be changed with the change in the level of output. Example, quantity of land,</a:t>
            </a:r>
          </a:p>
          <a:p>
            <a:pPr algn="ctr"/>
            <a:r>
              <a:rPr lang="en-US" sz="1600" dirty="0">
                <a:latin typeface="Times New Roman" panose="02020603050405020304" pitchFamily="18" charset="0"/>
                <a:cs typeface="Times New Roman" panose="02020603050405020304" pitchFamily="18" charset="0"/>
              </a:rPr>
              <a:t>Machinery etc. </a:t>
            </a:r>
          </a:p>
          <a:p>
            <a:pPr algn="ctr"/>
            <a:endParaRPr lang="en-US" sz="1600" dirty="0">
              <a:latin typeface="Times New Roman" panose="02020603050405020304" pitchFamily="18" charset="0"/>
              <a:cs typeface="Times New Roman" panose="02020603050405020304" pitchFamily="18" charset="0"/>
            </a:endParaRPr>
          </a:p>
          <a:p>
            <a:pPr algn="ctr"/>
            <a:r>
              <a:rPr lang="en-US" sz="1600" b="1" dirty="0">
                <a:latin typeface="Times New Roman" panose="02020603050405020304" pitchFamily="18" charset="0"/>
                <a:cs typeface="Times New Roman" panose="02020603050405020304" pitchFamily="18" charset="0"/>
              </a:rPr>
              <a:t>Variable factors: </a:t>
            </a:r>
          </a:p>
          <a:p>
            <a:pPr algn="ctr"/>
            <a:r>
              <a:rPr lang="en-US" sz="1600" dirty="0">
                <a:latin typeface="Times New Roman" panose="02020603050405020304" pitchFamily="18" charset="0"/>
                <a:cs typeface="Times New Roman" panose="02020603050405020304" pitchFamily="18" charset="0"/>
              </a:rPr>
              <a:t>Factors whose quantity can be changed with change in the level of output. Example, wages of </a:t>
            </a:r>
            <a:r>
              <a:rPr lang="en-US" sz="1600" dirty="0" err="1">
                <a:latin typeface="Times New Roman" panose="02020603050405020304" pitchFamily="18" charset="0"/>
                <a:cs typeface="Times New Roman" panose="02020603050405020304" pitchFamily="18" charset="0"/>
              </a:rPr>
              <a:t>labour</a:t>
            </a:r>
            <a:r>
              <a:rPr lang="en-US" sz="1600" dirty="0">
                <a:latin typeface="Times New Roman" panose="02020603050405020304" pitchFamily="18" charset="0"/>
                <a:cs typeface="Times New Roman" panose="02020603050405020304" pitchFamily="18" charset="0"/>
              </a:rPr>
              <a:t>, quantity of </a:t>
            </a:r>
            <a:r>
              <a:rPr lang="en-US" sz="1600" dirty="0" err="1">
                <a:latin typeface="Times New Roman" panose="02020603050405020304" pitchFamily="18" charset="0"/>
                <a:cs typeface="Times New Roman" panose="02020603050405020304" pitchFamily="18" charset="0"/>
              </a:rPr>
              <a:t>labour</a:t>
            </a:r>
            <a:r>
              <a:rPr lang="en-US" sz="1600" dirty="0">
                <a:latin typeface="Times New Roman" panose="02020603050405020304" pitchFamily="18" charset="0"/>
                <a:cs typeface="Times New Roman" panose="02020603050405020304" pitchFamily="18" charset="0"/>
              </a:rPr>
              <a:t>, quantity of raw materials etc. </a:t>
            </a:r>
          </a:p>
          <a:p>
            <a:pPr algn="ctr"/>
            <a:endParaRPr lang="en-US" sz="1600" dirty="0">
              <a:latin typeface="Times New Roman" panose="02020603050405020304" pitchFamily="18" charset="0"/>
              <a:cs typeface="Times New Roman" panose="02020603050405020304" pitchFamily="18" charset="0"/>
            </a:endParaRPr>
          </a:p>
          <a:p>
            <a:pPr algn="ctr"/>
            <a:endParaRPr lang="en-US" sz="1600" dirty="0">
              <a:latin typeface="Times New Roman" panose="02020603050405020304" pitchFamily="18" charset="0"/>
              <a:cs typeface="Times New Roman" panose="02020603050405020304" pitchFamily="18" charset="0"/>
            </a:endParaRPr>
          </a:p>
          <a:p>
            <a:pPr algn="ctr"/>
            <a:endParaRPr lang="en-US" sz="1600" dirty="0">
              <a:latin typeface="Times New Roman" panose="02020603050405020304" pitchFamily="18" charset="0"/>
              <a:cs typeface="Times New Roman" panose="02020603050405020304" pitchFamily="18" charset="0"/>
            </a:endParaRPr>
          </a:p>
          <a:p>
            <a:pPr algn="ctr"/>
            <a:r>
              <a:rPr lang="en-US" sz="1600" dirty="0">
                <a:latin typeface="Times New Roman" panose="02020603050405020304" pitchFamily="18" charset="0"/>
                <a:cs typeface="Times New Roman" panose="02020603050405020304" pitchFamily="18" charset="0"/>
              </a:rPr>
              <a:t> </a:t>
            </a:r>
            <a:endParaRPr lang="en-IN"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48275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F427AF-EEF4-1764-BBA5-439FB95C1B85}"/>
              </a:ext>
            </a:extLst>
          </p:cNvPr>
          <p:cNvSpPr>
            <a:spLocks noGrp="1"/>
          </p:cNvSpPr>
          <p:nvPr>
            <p:ph type="title"/>
          </p:nvPr>
        </p:nvSpPr>
        <p:spPr>
          <a:xfrm>
            <a:off x="838200" y="1"/>
            <a:ext cx="10515600" cy="888274"/>
          </a:xfrm>
        </p:spPr>
        <p:txBody>
          <a:bodyPr>
            <a:normAutofit/>
          </a:bodyPr>
          <a:lstStyle/>
          <a:p>
            <a:r>
              <a:rPr lang="en-IN" sz="3200" b="1" dirty="0" smtClean="0">
                <a:solidFill>
                  <a:srgbClr val="00B050"/>
                </a:solidFill>
                <a:latin typeface="Times New Roman" pitchFamily="18" charset="0"/>
                <a:cs typeface="Times New Roman" pitchFamily="18" charset="0"/>
              </a:rPr>
              <a:t>Law of Variable proportion</a:t>
            </a:r>
            <a:endParaRPr lang="en-IN" sz="3200" b="1" dirty="0">
              <a:solidFill>
                <a:srgbClr val="00B050"/>
              </a:solidFill>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3BB41ADA-6424-A28E-9786-741DA72CD59E}"/>
              </a:ext>
            </a:extLst>
          </p:cNvPr>
          <p:cNvSpPr>
            <a:spLocks noGrp="1"/>
          </p:cNvSpPr>
          <p:nvPr>
            <p:ph idx="1"/>
          </p:nvPr>
        </p:nvSpPr>
        <p:spPr>
          <a:xfrm>
            <a:off x="838200" y="809897"/>
            <a:ext cx="10515600" cy="5367066"/>
          </a:xfrm>
        </p:spPr>
        <p:txBody>
          <a:bodyPr>
            <a:normAutofit fontScale="92500"/>
          </a:bodyPr>
          <a:lstStyle/>
          <a:p>
            <a:pPr algn="just">
              <a:buNone/>
            </a:pPr>
            <a:r>
              <a:rPr lang="en-IN" dirty="0" smtClean="0">
                <a:latin typeface="Times New Roman" pitchFamily="18" charset="0"/>
                <a:cs typeface="Times New Roman" pitchFamily="18" charset="0"/>
              </a:rPr>
              <a:t>Law of variable proportion occupies an important place in economic theory. This theory examines the production function with one factor variable, keeping the quantities of other factors constant. The law of variable proportion is also known a “Law of Diminishing Returns”. This law </a:t>
            </a:r>
            <a:r>
              <a:rPr lang="en-IN" dirty="0" smtClean="0">
                <a:latin typeface="Times New Roman" pitchFamily="18" charset="0"/>
                <a:cs typeface="Times New Roman" pitchFamily="18" charset="0"/>
              </a:rPr>
              <a:t>has </a:t>
            </a:r>
            <a:r>
              <a:rPr lang="en-IN" dirty="0" smtClean="0">
                <a:latin typeface="Times New Roman" pitchFamily="18" charset="0"/>
                <a:cs typeface="Times New Roman" pitchFamily="18" charset="0"/>
              </a:rPr>
              <a:t>been stated by various economist in the following manner.</a:t>
            </a:r>
          </a:p>
          <a:p>
            <a:pPr>
              <a:buNone/>
            </a:pPr>
            <a:r>
              <a:rPr lang="en-IN" dirty="0" smtClean="0">
                <a:latin typeface="Times New Roman" pitchFamily="18" charset="0"/>
                <a:cs typeface="Times New Roman" pitchFamily="18" charset="0"/>
              </a:rPr>
              <a:t>According to F. </a:t>
            </a:r>
            <a:r>
              <a:rPr lang="en-IN" dirty="0" err="1" smtClean="0">
                <a:latin typeface="Times New Roman" pitchFamily="18" charset="0"/>
                <a:cs typeface="Times New Roman" pitchFamily="18" charset="0"/>
              </a:rPr>
              <a:t>Benham</a:t>
            </a:r>
            <a:r>
              <a:rPr lang="en-IN" dirty="0" smtClean="0">
                <a:latin typeface="Times New Roman" pitchFamily="18" charset="0"/>
                <a:cs typeface="Times New Roman" pitchFamily="18" charset="0"/>
              </a:rPr>
              <a:t> </a:t>
            </a:r>
          </a:p>
          <a:p>
            <a:pPr>
              <a:buNone/>
            </a:pPr>
            <a:r>
              <a:rPr lang="en-IN" dirty="0" smtClean="0">
                <a:solidFill>
                  <a:srgbClr val="FF0000"/>
                </a:solidFill>
                <a:latin typeface="Times New Roman" pitchFamily="18" charset="0"/>
                <a:cs typeface="Times New Roman" pitchFamily="18" charset="0"/>
              </a:rPr>
              <a:t>“</a:t>
            </a:r>
            <a:r>
              <a:rPr lang="en-IN" i="1" dirty="0" smtClean="0">
                <a:solidFill>
                  <a:srgbClr val="FF0000"/>
                </a:solidFill>
                <a:latin typeface="Times New Roman" pitchFamily="18" charset="0"/>
                <a:cs typeface="Times New Roman" pitchFamily="18" charset="0"/>
              </a:rPr>
              <a:t>As the proportion of one factor in a combination of factors is increased, after a point, first the marginal and then the average product of that factor will diminish”</a:t>
            </a:r>
          </a:p>
          <a:p>
            <a:pPr>
              <a:buNone/>
            </a:pPr>
            <a:r>
              <a:rPr lang="en-IN" dirty="0" smtClean="0">
                <a:latin typeface="Times New Roman" pitchFamily="18" charset="0"/>
                <a:cs typeface="Times New Roman" pitchFamily="18" charset="0"/>
              </a:rPr>
              <a:t>According to G. Stigler </a:t>
            </a:r>
          </a:p>
          <a:p>
            <a:pPr>
              <a:buNone/>
            </a:pPr>
            <a:r>
              <a:rPr lang="en-IN" dirty="0" smtClean="0">
                <a:solidFill>
                  <a:srgbClr val="FF0000"/>
                </a:solidFill>
                <a:latin typeface="Times New Roman" pitchFamily="18" charset="0"/>
                <a:cs typeface="Times New Roman" pitchFamily="18" charset="0"/>
              </a:rPr>
              <a:t>“</a:t>
            </a:r>
            <a:r>
              <a:rPr lang="en-IN" i="1" dirty="0" smtClean="0">
                <a:solidFill>
                  <a:srgbClr val="FF0000"/>
                </a:solidFill>
                <a:latin typeface="Times New Roman" pitchFamily="18" charset="0"/>
                <a:cs typeface="Times New Roman" pitchFamily="18" charset="0"/>
              </a:rPr>
              <a:t>As equal increments of one input are added: the inputs of other productive services being held constant, beyond a certain point the resulting increments of product will decrease, i.e. marginal products will diminish”</a:t>
            </a:r>
            <a:r>
              <a:rPr lang="en-IN" i="1" dirty="0" smtClean="0">
                <a:latin typeface="Times New Roman" pitchFamily="18" charset="0"/>
                <a:cs typeface="Times New Roman" pitchFamily="18" charset="0"/>
              </a:rPr>
              <a:t>. </a:t>
            </a:r>
            <a:endParaRPr lang="en-IN" i="1" dirty="0">
              <a:latin typeface="Times New Roman" pitchFamily="18" charset="0"/>
              <a:cs typeface="Times New Roman" pitchFamily="18" charset="0"/>
            </a:endParaRPr>
          </a:p>
        </p:txBody>
      </p:sp>
    </p:spTree>
    <p:extLst>
      <p:ext uri="{BB962C8B-B14F-4D97-AF65-F5344CB8AC3E}">
        <p14:creationId xmlns:p14="http://schemas.microsoft.com/office/powerpoint/2010/main" xmlns="" val="3140793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5846"/>
          </a:xfrm>
        </p:spPr>
        <p:style>
          <a:lnRef idx="3">
            <a:schemeClr val="lt1"/>
          </a:lnRef>
          <a:fillRef idx="1">
            <a:schemeClr val="accent3"/>
          </a:fillRef>
          <a:effectRef idx="1">
            <a:schemeClr val="accent3"/>
          </a:effectRef>
          <a:fontRef idx="minor">
            <a:schemeClr val="lt1"/>
          </a:fontRef>
        </p:style>
        <p:txBody>
          <a:bodyPr>
            <a:normAutofit fontScale="90000"/>
          </a:bodyPr>
          <a:lstStyle/>
          <a:p>
            <a:pPr algn="ctr"/>
            <a:r>
              <a:rPr lang="en-US" b="1" dirty="0" smtClean="0">
                <a:latin typeface="Times New Roman" pitchFamily="18" charset="0"/>
                <a:cs typeface="Times New Roman" pitchFamily="18" charset="0"/>
              </a:rPr>
              <a:t>Assumptions of the law</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838200" y="1175657"/>
            <a:ext cx="10515600" cy="5001306"/>
          </a:xfrm>
        </p:spPr>
        <p:txBody>
          <a:bodyPr numCol="1"/>
          <a:lstStyle/>
          <a:p>
            <a:pPr>
              <a:buNone/>
            </a:pPr>
            <a:r>
              <a:rPr lang="en-US" dirty="0" smtClean="0">
                <a:latin typeface="Times New Roman" pitchFamily="18" charset="0"/>
                <a:cs typeface="Times New Roman" pitchFamily="18" charset="0"/>
              </a:rPr>
              <a:t>The law of variable proportion is based on the following assumptions:</a:t>
            </a:r>
          </a:p>
          <a:p>
            <a:pPr marL="514350" lvl="0" indent="-514350">
              <a:buFont typeface="+mj-lt"/>
              <a:buAutoNum type="arabicPeriod"/>
            </a:pPr>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state of technology remains constant.</a:t>
            </a:r>
          </a:p>
          <a:p>
            <a:pPr marL="514350" lvl="0" indent="-514350">
              <a:buFont typeface="+mj-lt"/>
              <a:buAutoNum type="arabicPeriod"/>
            </a:pPr>
            <a:r>
              <a:rPr lang="en-US" dirty="0" smtClean="0">
                <a:latin typeface="Times New Roman" pitchFamily="18" charset="0"/>
                <a:cs typeface="Times New Roman" pitchFamily="18" charset="0"/>
              </a:rPr>
              <a:t>There must be fixed inputs.</a:t>
            </a:r>
          </a:p>
          <a:p>
            <a:pPr marL="514350" lvl="0" indent="-514350">
              <a:buFont typeface="+mj-lt"/>
              <a:buAutoNum type="arabicPeriod"/>
            </a:pPr>
            <a:r>
              <a:rPr lang="en-US" dirty="0" smtClean="0">
                <a:latin typeface="Times New Roman" pitchFamily="18" charset="0"/>
                <a:cs typeface="Times New Roman" pitchFamily="18" charset="0"/>
              </a:rPr>
              <a:t>The law does not apply when factors are used in fixed proportion.</a:t>
            </a:r>
          </a:p>
          <a:p>
            <a:pPr marL="514350" lvl="0" indent="-514350">
              <a:buFont typeface="+mj-lt"/>
              <a:buAutoNum type="arabicPeriod"/>
            </a:pPr>
            <a:r>
              <a:rPr lang="en-US" dirty="0" smtClean="0">
                <a:latin typeface="Times New Roman" pitchFamily="18" charset="0"/>
                <a:cs typeface="Times New Roman" pitchFamily="18" charset="0"/>
              </a:rPr>
              <a:t>Only physical inputs and outputs are considered.  </a:t>
            </a:r>
          </a:p>
          <a:p>
            <a:pPr marL="514350" lvl="0" indent="-514350">
              <a:buFont typeface="+mj-lt"/>
              <a:buAutoNum type="arabicPeriod"/>
            </a:pPr>
            <a:r>
              <a:rPr lang="en-US" dirty="0" smtClean="0">
                <a:latin typeface="Times New Roman" pitchFamily="18" charset="0"/>
                <a:cs typeface="Times New Roman" pitchFamily="18" charset="0"/>
              </a:rPr>
              <a:t>All units of variable factors are homogeneous. </a:t>
            </a:r>
          </a:p>
          <a:p>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smtClean="0">
                <a:latin typeface="Times New Roman" pitchFamily="18" charset="0"/>
                <a:cs typeface="Times New Roman" pitchFamily="18" charset="0"/>
              </a:rPr>
              <a:t>The law of variable proportion can be explained with the help of the table given below: </a:t>
            </a:r>
            <a:endParaRPr lang="en-US" sz="16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04950" y="1293224"/>
          <a:ext cx="10920547" cy="5047370"/>
        </p:xfrm>
        <a:graphic>
          <a:graphicData uri="http://schemas.openxmlformats.org/drawingml/2006/table">
            <a:tbl>
              <a:tblPr/>
              <a:tblGrid>
                <a:gridCol w="1411084"/>
                <a:gridCol w="1611042"/>
                <a:gridCol w="1771237"/>
                <a:gridCol w="1611042"/>
                <a:gridCol w="4516142"/>
              </a:tblGrid>
              <a:tr h="665964">
                <a:tc>
                  <a:txBody>
                    <a:bodyPr/>
                    <a:lstStyle/>
                    <a:p>
                      <a:pPr algn="ctr">
                        <a:lnSpc>
                          <a:spcPct val="115000"/>
                        </a:lnSpc>
                        <a:spcAft>
                          <a:spcPts val="0"/>
                        </a:spcAft>
                      </a:pPr>
                      <a:r>
                        <a:rPr lang="en-US" sz="1400" b="1" dirty="0" err="1">
                          <a:latin typeface="Times New Roman"/>
                          <a:ea typeface="Calibri"/>
                          <a:cs typeface="Times New Roman"/>
                        </a:rPr>
                        <a:t>Labour</a:t>
                      </a:r>
                      <a:r>
                        <a:rPr lang="en-US" sz="1400" b="1" dirty="0">
                          <a:latin typeface="Times New Roman"/>
                          <a:ea typeface="Calibri"/>
                          <a:cs typeface="Times New Roman"/>
                        </a:rPr>
                        <a:t> (L)</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latin typeface="Times New Roman"/>
                          <a:ea typeface="Calibri"/>
                          <a:cs typeface="Times New Roman"/>
                        </a:rPr>
                        <a:t>Total output (Q)</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latin typeface="Times New Roman"/>
                          <a:ea typeface="Calibri"/>
                          <a:cs typeface="Times New Roman"/>
                        </a:rPr>
                        <a:t>Average product (AP)</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latin typeface="Times New Roman"/>
                          <a:ea typeface="Calibri"/>
                          <a:cs typeface="Times New Roman"/>
                        </a:rPr>
                        <a:t>Marginal product (MP)</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b="1" dirty="0">
                          <a:latin typeface="Times New Roman"/>
                          <a:ea typeface="Calibri"/>
                          <a:cs typeface="Times New Roman"/>
                        </a:rPr>
                        <a:t>Explanation of the law of variable proportion</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88">
                <a:tc>
                  <a:txBody>
                    <a:bodyPr/>
                    <a:lstStyle/>
                    <a:p>
                      <a:pPr algn="ctr">
                        <a:lnSpc>
                          <a:spcPct val="115000"/>
                        </a:lnSpc>
                        <a:spcAft>
                          <a:spcPts val="0"/>
                        </a:spcAft>
                      </a:pPr>
                      <a:r>
                        <a:rPr lang="en-US" sz="1400">
                          <a:latin typeface="Times New Roman"/>
                          <a:ea typeface="Calibri"/>
                          <a:cs typeface="Times New Roman"/>
                        </a:rPr>
                        <a:t>1</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80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80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Times New Roman"/>
                          <a:ea typeface="Calibri"/>
                          <a:cs typeface="Times New Roman"/>
                        </a:rPr>
                        <a:t>80</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15000"/>
                        </a:lnSpc>
                        <a:spcAft>
                          <a:spcPts val="0"/>
                        </a:spcAft>
                      </a:pPr>
                      <a:r>
                        <a:rPr lang="en-US" sz="1400" b="1" dirty="0">
                          <a:latin typeface="Times New Roman"/>
                          <a:ea typeface="Calibri"/>
                          <a:cs typeface="Times New Roman"/>
                        </a:rPr>
                        <a:t>Stage 1: Law of increasing returns</a:t>
                      </a:r>
                      <a:endParaRPr lang="en-US" sz="1400" dirty="0">
                        <a:latin typeface="Calibri"/>
                        <a:ea typeface="Calibri"/>
                        <a:cs typeface="Times New Roman"/>
                      </a:endParaRPr>
                    </a:p>
                    <a:p>
                      <a:pPr algn="just">
                        <a:lnSpc>
                          <a:spcPct val="115000"/>
                        </a:lnSpc>
                        <a:spcAft>
                          <a:spcPts val="0"/>
                        </a:spcAft>
                      </a:pPr>
                      <a:r>
                        <a:rPr lang="en-US" sz="1400" dirty="0">
                          <a:latin typeface="Times New Roman"/>
                          <a:ea typeface="Calibri"/>
                          <a:cs typeface="Times New Roman"/>
                        </a:rPr>
                        <a:t>At this stage, total product increases at an increasing rate. Marginal product also increases and reaches a maximum point. Average product increases and reaches its maximum point.</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88">
                <a:tc>
                  <a:txBody>
                    <a:bodyPr/>
                    <a:lstStyle/>
                    <a:p>
                      <a:pPr algn="ctr">
                        <a:lnSpc>
                          <a:spcPct val="115000"/>
                        </a:lnSpc>
                        <a:spcAft>
                          <a:spcPts val="0"/>
                        </a:spcAft>
                      </a:pPr>
                      <a:r>
                        <a:rPr lang="en-US" sz="1400">
                          <a:latin typeface="Times New Roman"/>
                          <a:ea typeface="Calibri"/>
                          <a:cs typeface="Times New Roman"/>
                        </a:rPr>
                        <a:t>2</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170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85</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90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21988">
                <a:tc>
                  <a:txBody>
                    <a:bodyPr/>
                    <a:lstStyle/>
                    <a:p>
                      <a:pPr algn="ctr">
                        <a:lnSpc>
                          <a:spcPct val="115000"/>
                        </a:lnSpc>
                        <a:spcAft>
                          <a:spcPts val="0"/>
                        </a:spcAft>
                      </a:pPr>
                      <a:r>
                        <a:rPr lang="en-US" sz="1400">
                          <a:latin typeface="Times New Roman"/>
                          <a:ea typeface="Calibri"/>
                          <a:cs typeface="Times New Roman"/>
                        </a:rPr>
                        <a:t>3</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270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90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100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665964">
                <a:tc>
                  <a:txBody>
                    <a:bodyPr/>
                    <a:lstStyle/>
                    <a:p>
                      <a:pPr algn="ctr">
                        <a:lnSpc>
                          <a:spcPct val="115000"/>
                        </a:lnSpc>
                        <a:spcAft>
                          <a:spcPts val="0"/>
                        </a:spcAft>
                      </a:pPr>
                      <a:r>
                        <a:rPr lang="en-US" sz="1400" dirty="0">
                          <a:latin typeface="Times New Roman"/>
                          <a:ea typeface="Calibri"/>
                          <a:cs typeface="Times New Roman"/>
                        </a:rPr>
                        <a:t>4</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Times New Roman"/>
                          <a:ea typeface="Calibri"/>
                          <a:cs typeface="Times New Roman"/>
                        </a:rPr>
                        <a:t>368</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92</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98</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21988">
                <a:tc>
                  <a:txBody>
                    <a:bodyPr/>
                    <a:lstStyle/>
                    <a:p>
                      <a:pPr algn="ctr">
                        <a:lnSpc>
                          <a:spcPct val="115000"/>
                        </a:lnSpc>
                        <a:spcAft>
                          <a:spcPts val="0"/>
                        </a:spcAft>
                      </a:pPr>
                      <a:r>
                        <a:rPr lang="en-US" sz="1400">
                          <a:latin typeface="Times New Roman"/>
                          <a:ea typeface="Calibri"/>
                          <a:cs typeface="Times New Roman"/>
                        </a:rPr>
                        <a:t>5</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430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86</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62</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nSpc>
                          <a:spcPct val="115000"/>
                        </a:lnSpc>
                        <a:spcAft>
                          <a:spcPts val="0"/>
                        </a:spcAft>
                      </a:pPr>
                      <a:r>
                        <a:rPr lang="en-US" sz="1400" b="1" dirty="0">
                          <a:latin typeface="Times New Roman"/>
                          <a:ea typeface="Calibri"/>
                          <a:cs typeface="Times New Roman"/>
                        </a:rPr>
                        <a:t>Stage 2: Law of decreasing returns</a:t>
                      </a:r>
                      <a:endParaRPr lang="en-US" sz="1400" dirty="0">
                        <a:latin typeface="Calibri"/>
                        <a:ea typeface="Calibri"/>
                        <a:cs typeface="Times New Roman"/>
                      </a:endParaRPr>
                    </a:p>
                    <a:p>
                      <a:pPr algn="just">
                        <a:lnSpc>
                          <a:spcPct val="115000"/>
                        </a:lnSpc>
                        <a:spcAft>
                          <a:spcPts val="0"/>
                        </a:spcAft>
                      </a:pPr>
                      <a:r>
                        <a:rPr lang="en-US" sz="1400" dirty="0">
                          <a:latin typeface="Times New Roman"/>
                          <a:ea typeface="Calibri"/>
                          <a:cs typeface="Times New Roman"/>
                        </a:rPr>
                        <a:t>In the second stage, total product increases at a diminishing rate and reaches its maximum point. Marginal product also starts decreasing and becomes zero. Average product after reaching its maximum point, begins to decrease. </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988">
                <a:tc>
                  <a:txBody>
                    <a:bodyPr/>
                    <a:lstStyle/>
                    <a:p>
                      <a:pPr algn="ctr">
                        <a:lnSpc>
                          <a:spcPct val="115000"/>
                        </a:lnSpc>
                        <a:spcAft>
                          <a:spcPts val="0"/>
                        </a:spcAft>
                      </a:pPr>
                      <a:r>
                        <a:rPr lang="en-US" sz="1400">
                          <a:latin typeface="Times New Roman"/>
                          <a:ea typeface="Calibri"/>
                          <a:cs typeface="Times New Roman"/>
                        </a:rPr>
                        <a:t>6</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480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80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50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21988">
                <a:tc>
                  <a:txBody>
                    <a:bodyPr/>
                    <a:lstStyle/>
                    <a:p>
                      <a:pPr algn="ctr">
                        <a:lnSpc>
                          <a:spcPct val="115000"/>
                        </a:lnSpc>
                        <a:spcAft>
                          <a:spcPts val="0"/>
                        </a:spcAft>
                      </a:pPr>
                      <a:r>
                        <a:rPr lang="en-US" sz="1400">
                          <a:latin typeface="Times New Roman"/>
                          <a:ea typeface="Calibri"/>
                          <a:cs typeface="Times New Roman"/>
                        </a:rPr>
                        <a:t>7</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504</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72</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24</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109941">
                <a:tc>
                  <a:txBody>
                    <a:bodyPr/>
                    <a:lstStyle/>
                    <a:p>
                      <a:pPr algn="ctr">
                        <a:lnSpc>
                          <a:spcPct val="115000"/>
                        </a:lnSpc>
                        <a:spcAft>
                          <a:spcPts val="0"/>
                        </a:spcAft>
                      </a:pPr>
                      <a:r>
                        <a:rPr lang="en-US" sz="1400">
                          <a:latin typeface="Times New Roman"/>
                          <a:ea typeface="Calibri"/>
                          <a:cs typeface="Times New Roman"/>
                        </a:rPr>
                        <a:t>8</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504</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63</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Times New Roman"/>
                          <a:ea typeface="Calibri"/>
                          <a:cs typeface="Times New Roman"/>
                        </a:rPr>
                        <a:t>0</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221988">
                <a:tc>
                  <a:txBody>
                    <a:bodyPr/>
                    <a:lstStyle/>
                    <a:p>
                      <a:pPr algn="ctr">
                        <a:lnSpc>
                          <a:spcPct val="115000"/>
                        </a:lnSpc>
                        <a:spcAft>
                          <a:spcPts val="0"/>
                        </a:spcAft>
                      </a:pPr>
                      <a:r>
                        <a:rPr lang="en-US" sz="1400">
                          <a:latin typeface="Times New Roman"/>
                          <a:ea typeface="Calibri"/>
                          <a:cs typeface="Times New Roman"/>
                        </a:rPr>
                        <a:t>9</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495</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55</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-9</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US" sz="1400" b="1">
                          <a:latin typeface="Times New Roman"/>
                          <a:ea typeface="Calibri"/>
                          <a:cs typeface="Times New Roman"/>
                        </a:rPr>
                        <a:t>Stage 3: Law of negative returns</a:t>
                      </a:r>
                      <a:endParaRPr lang="en-US" sz="1400">
                        <a:latin typeface="Calibri"/>
                        <a:ea typeface="Calibri"/>
                        <a:cs typeface="Times New Roman"/>
                      </a:endParaRPr>
                    </a:p>
                    <a:p>
                      <a:pPr algn="just">
                        <a:lnSpc>
                          <a:spcPct val="115000"/>
                        </a:lnSpc>
                        <a:spcAft>
                          <a:spcPts val="0"/>
                        </a:spcAft>
                      </a:pPr>
                      <a:r>
                        <a:rPr lang="en-US" sz="1400">
                          <a:latin typeface="Times New Roman"/>
                          <a:ea typeface="Calibri"/>
                          <a:cs typeface="Times New Roman"/>
                        </a:rPr>
                        <a:t>In this stage total product begins to fall. Marginal product becomes negative and average product continues to diminish. </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7953">
                <a:tc>
                  <a:txBody>
                    <a:bodyPr/>
                    <a:lstStyle/>
                    <a:p>
                      <a:pPr algn="ctr">
                        <a:lnSpc>
                          <a:spcPct val="115000"/>
                        </a:lnSpc>
                        <a:spcAft>
                          <a:spcPts val="0"/>
                        </a:spcAft>
                      </a:pPr>
                      <a:r>
                        <a:rPr lang="en-US" sz="1400">
                          <a:latin typeface="Times New Roman"/>
                          <a:ea typeface="Calibri"/>
                          <a:cs typeface="Times New Roman"/>
                        </a:rPr>
                        <a:t>10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470</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a:latin typeface="Times New Roman"/>
                          <a:ea typeface="Calibri"/>
                          <a:cs typeface="Times New Roman"/>
                        </a:rPr>
                        <a:t>47</a:t>
                      </a:r>
                      <a:endParaRPr lang="en-US" sz="140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dirty="0">
                          <a:latin typeface="Times New Roman"/>
                          <a:ea typeface="Calibri"/>
                          <a:cs typeface="Times New Roman"/>
                        </a:rPr>
                        <a:t>-25</a:t>
                      </a:r>
                      <a:endParaRPr lang="en-US" sz="1400" dirty="0">
                        <a:latin typeface="Calibri"/>
                        <a:ea typeface="Calibri"/>
                        <a:cs typeface="Times New Roman"/>
                      </a:endParaRPr>
                    </a:p>
                  </a:txBody>
                  <a:tcPr marL="64496" marR="644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5942"/>
            <a:ext cx="10515600" cy="1136469"/>
          </a:xfrm>
        </p:spPr>
        <p:txBody>
          <a:bodyPr>
            <a:normAutofit fontScale="90000"/>
          </a:bodyPr>
          <a:lstStyle/>
          <a:p>
            <a:r>
              <a:rPr lang="en-US" sz="2400" u="sng" dirty="0" smtClean="0">
                <a:solidFill>
                  <a:srgbClr val="0070C0"/>
                </a:solidFill>
                <a:latin typeface="Times New Roman" pitchFamily="18" charset="0"/>
                <a:ea typeface="Calibri" pitchFamily="34" charset="0"/>
                <a:cs typeface="Times New Roman" pitchFamily="18" charset="0"/>
              </a:rPr>
              <a:t>Diagrammatic representation of the Law of Variable </a:t>
            </a:r>
            <a:r>
              <a:rPr lang="en-US" sz="2400" u="sng" dirty="0" smtClean="0">
                <a:solidFill>
                  <a:srgbClr val="0070C0"/>
                </a:solidFill>
                <a:latin typeface="Times New Roman" pitchFamily="18" charset="0"/>
                <a:ea typeface="Calibri" pitchFamily="34" charset="0"/>
                <a:cs typeface="Times New Roman" pitchFamily="18" charset="0"/>
              </a:rPr>
              <a:t>Proportion</a:t>
            </a:r>
            <a:r>
              <a:rPr lang="en-US" sz="2400" u="sng" dirty="0" smtClean="0">
                <a:latin typeface="Times New Roman" pitchFamily="18" charset="0"/>
                <a:ea typeface="Calibri" pitchFamily="34" charset="0"/>
                <a:cs typeface="Times New Roman" pitchFamily="18" charset="0"/>
              </a:rPr>
              <a:t>:</a:t>
            </a:r>
            <a:br>
              <a:rPr lang="en-US" sz="2400" u="sng" dirty="0" smtClean="0">
                <a:latin typeface="Times New Roman" pitchFamily="18" charset="0"/>
                <a:ea typeface="Calibri" pitchFamily="34" charset="0"/>
                <a:cs typeface="Times New Roman" pitchFamily="18" charset="0"/>
              </a:rPr>
            </a:br>
            <a:r>
              <a:rPr lang="en-US" sz="2000" dirty="0" smtClean="0"/>
              <a:t> </a:t>
            </a:r>
            <a:r>
              <a:rPr lang="en-US" sz="2000" dirty="0" smtClean="0"/>
              <a:t/>
            </a:r>
            <a:br>
              <a:rPr lang="en-US" sz="2000" dirty="0" smtClean="0"/>
            </a:br>
            <a:r>
              <a:rPr lang="en-US" sz="2000" dirty="0" smtClean="0">
                <a:latin typeface="Times New Roman" pitchFamily="18" charset="0"/>
                <a:cs typeface="Times New Roman" pitchFamily="18" charset="0"/>
              </a:rPr>
              <a:t>This </a:t>
            </a:r>
            <a:r>
              <a:rPr lang="en-US" sz="2000" dirty="0" smtClean="0">
                <a:latin typeface="Times New Roman" pitchFamily="18" charset="0"/>
                <a:cs typeface="Times New Roman" pitchFamily="18" charset="0"/>
              </a:rPr>
              <a:t>law can also be explained with the help of diagrammatic representation</a:t>
            </a:r>
            <a:r>
              <a:rPr lang="en-US" sz="2000" dirty="0" smtClean="0"/>
              <a:t/>
            </a:r>
            <a:br>
              <a:rPr lang="en-US" sz="2000" dirty="0" smtClean="0"/>
            </a:br>
            <a:r>
              <a:rPr lang="en-US" sz="2000" dirty="0" smtClean="0"/>
              <a:t> </a:t>
            </a:r>
            <a:br>
              <a:rPr lang="en-US" sz="2000" dirty="0" smtClean="0"/>
            </a:br>
            <a:endParaRPr lang="en-US" sz="2400" dirty="0"/>
          </a:p>
        </p:txBody>
      </p:sp>
      <p:pic>
        <p:nvPicPr>
          <p:cNvPr id="19457" name="Picture 1" descr="395e6b3e-c6ee-47d2-b90e-8048453a6989"/>
          <p:cNvPicPr>
            <a:picLocks noChangeAspect="1" noChangeArrowheads="1"/>
          </p:cNvPicPr>
          <p:nvPr/>
        </p:nvPicPr>
        <p:blipFill>
          <a:blip r:embed="rId2"/>
          <a:srcRect/>
          <a:stretch>
            <a:fillRect/>
          </a:stretch>
        </p:blipFill>
        <p:spPr bwMode="auto">
          <a:xfrm>
            <a:off x="2730137" y="1051559"/>
            <a:ext cx="6975566" cy="3248025"/>
          </a:xfrm>
          <a:prstGeom prst="rect">
            <a:avLst/>
          </a:prstGeom>
          <a:noFill/>
        </p:spPr>
      </p:pic>
      <p:sp>
        <p:nvSpPr>
          <p:cNvPr id="19459" name="Rectangle 3"/>
          <p:cNvSpPr>
            <a:spLocks noChangeArrowheads="1"/>
          </p:cNvSpPr>
          <p:nvPr/>
        </p:nvSpPr>
        <p:spPr bwMode="auto">
          <a:xfrm>
            <a:off x="822960" y="3618411"/>
            <a:ext cx="10110651" cy="28161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14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the diagram TP increases up to the point of inflexion at an increasing rate. Point of inflexion is that point on TP at which MP is maximum. After that TP increases at a decreasing rate. Similarly, the MP increases initially sharply and reaches its maximum at </a:t>
            </a:r>
            <a:r>
              <a:rPr kumimoji="0" lang="en-US"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
            </a:r>
            <a:r>
              <a:rPr kumimoji="0" lang="en-US"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only thereafter decline continuously. MP is equal to AP at point S in the diagram. Before that MP was greater than AP. After point S both AP and MP starts diminishing and at point G, marginal product becomes negative which is the stage of negative return. </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2514"/>
            <a:ext cx="10515600" cy="5917475"/>
          </a:xfrm>
        </p:spPr>
        <p:txBody>
          <a:bodyPr>
            <a:normAutofit fontScale="92500"/>
          </a:bodyPr>
          <a:lstStyle/>
          <a:p>
            <a:pPr marL="0" lvl="0" indent="0" algn="just" eaLnBrk="0" fontAlgn="base" hangingPunct="0">
              <a:lnSpc>
                <a:spcPct val="150000"/>
              </a:lnSpc>
              <a:spcBef>
                <a:spcPct val="0"/>
              </a:spcBef>
              <a:spcAft>
                <a:spcPct val="0"/>
              </a:spcAft>
              <a:buNone/>
            </a:pPr>
            <a:r>
              <a:rPr lang="en-US" sz="2400" b="1" dirty="0" smtClean="0">
                <a:solidFill>
                  <a:srgbClr val="0070C0"/>
                </a:solidFill>
                <a:latin typeface="Times New Roman" pitchFamily="18" charset="0"/>
                <a:ea typeface="Calibri" pitchFamily="34" charset="0"/>
                <a:cs typeface="Times New Roman" pitchFamily="18" charset="0"/>
              </a:rPr>
              <a:t>Stage </a:t>
            </a:r>
            <a:r>
              <a:rPr lang="en-US" sz="2400" b="1" smtClean="0">
                <a:solidFill>
                  <a:srgbClr val="0070C0"/>
                </a:solidFill>
                <a:latin typeface="Times New Roman" pitchFamily="18" charset="0"/>
                <a:ea typeface="Calibri" pitchFamily="34" charset="0"/>
                <a:cs typeface="Times New Roman" pitchFamily="18" charset="0"/>
              </a:rPr>
              <a:t>of </a:t>
            </a:r>
            <a:r>
              <a:rPr lang="en-US" sz="2400" b="1" smtClean="0">
                <a:solidFill>
                  <a:srgbClr val="0070C0"/>
                </a:solidFill>
                <a:latin typeface="Times New Roman" pitchFamily="18" charset="0"/>
                <a:ea typeface="Calibri" pitchFamily="34" charset="0"/>
                <a:cs typeface="Times New Roman" pitchFamily="18" charset="0"/>
              </a:rPr>
              <a:t>operation</a:t>
            </a:r>
            <a:endParaRPr lang="en-US" sz="2400" dirty="0" smtClean="0">
              <a:latin typeface="Arial" pitchFamily="34" charset="0"/>
              <a:cs typeface="Arial" pitchFamily="34" charset="0"/>
            </a:endParaRPr>
          </a:p>
          <a:p>
            <a:pPr marL="0" lvl="0" indent="0" algn="just" eaLnBrk="0" fontAlgn="base" hangingPunct="0">
              <a:lnSpc>
                <a:spcPct val="150000"/>
              </a:lnSpc>
              <a:spcBef>
                <a:spcPct val="0"/>
              </a:spcBef>
              <a:spcAft>
                <a:spcPct val="0"/>
              </a:spcAft>
              <a:buNone/>
            </a:pPr>
            <a:r>
              <a:rPr lang="en-US" sz="2400" dirty="0" smtClean="0">
                <a:latin typeface="Times New Roman" pitchFamily="18" charset="0"/>
                <a:ea typeface="Calibri" pitchFamily="34" charset="0"/>
                <a:cs typeface="Times New Roman" pitchFamily="18" charset="0"/>
              </a:rPr>
              <a:t>A rational producer will choose to produce in stage 2, where both the marginal product and average product of the variable factors are diminishing. The producer will not choose stage 1 as it does not make best use of fixed factors, and stage 3 is avoided because it leads to negative returns. Thus a rational producer will choose stage 2 where both marginal and average products of variable factor are declining but still positive. The specific point in stage 2 where production occur  depends on the prices of factor inputs.</a:t>
            </a:r>
            <a:endParaRPr lang="en-US" sz="2400" dirty="0" smtClean="0">
              <a:latin typeface="Arial" pitchFamily="34" charset="0"/>
              <a:cs typeface="Arial" pitchFamily="34" charset="0"/>
            </a:endParaRPr>
          </a:p>
          <a:p>
            <a:pPr marL="0" lvl="0" indent="0" algn="just" eaLnBrk="0" fontAlgn="base" hangingPunct="0">
              <a:lnSpc>
                <a:spcPct val="150000"/>
              </a:lnSpc>
              <a:spcBef>
                <a:spcPct val="0"/>
              </a:spcBef>
              <a:spcAft>
                <a:spcPct val="0"/>
              </a:spcAft>
              <a:buNone/>
            </a:pPr>
            <a:r>
              <a:rPr lang="en-US" sz="2400" b="1" dirty="0" smtClean="0">
                <a:solidFill>
                  <a:srgbClr val="0070C0"/>
                </a:solidFill>
                <a:latin typeface="Times New Roman" pitchFamily="18" charset="0"/>
                <a:ea typeface="Calibri" pitchFamily="34" charset="0"/>
                <a:cs typeface="Times New Roman" pitchFamily="18" charset="0"/>
              </a:rPr>
              <a:t>Conclusion</a:t>
            </a:r>
            <a:endParaRPr lang="en-US" sz="2400" dirty="0" smtClean="0">
              <a:solidFill>
                <a:srgbClr val="0070C0"/>
              </a:solidFill>
              <a:latin typeface="Arial" pitchFamily="34" charset="0"/>
              <a:cs typeface="Arial" pitchFamily="34" charset="0"/>
            </a:endParaRPr>
          </a:p>
          <a:p>
            <a:pPr marL="0" lvl="0" indent="0" algn="just" eaLnBrk="0" fontAlgn="base" hangingPunct="0">
              <a:lnSpc>
                <a:spcPct val="150000"/>
              </a:lnSpc>
              <a:spcBef>
                <a:spcPct val="0"/>
              </a:spcBef>
              <a:spcAft>
                <a:spcPct val="0"/>
              </a:spcAft>
              <a:buNone/>
            </a:pPr>
            <a:r>
              <a:rPr lang="en-US" sz="2400" dirty="0" smtClean="0">
                <a:latin typeface="Times New Roman" pitchFamily="18" charset="0"/>
                <a:ea typeface="Calibri" pitchFamily="34" charset="0"/>
                <a:cs typeface="Times New Roman" pitchFamily="18" charset="0"/>
              </a:rPr>
              <a:t>The law of variable proportion applies to various fields of production including agriculture and industry. This law is considered to be a universal law which explains the relationship between inputs and outputs in different production process.</a:t>
            </a:r>
            <a:endParaRPr lang="en-US" sz="2400" dirty="0" smtClean="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970</TotalTime>
  <Words>1051</Words>
  <Application>Microsoft Office PowerPoint</Application>
  <PresentationFormat>Custom</PresentationFormat>
  <Paragraphs>156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Concept of Production Function and the Law of Variable Proportion </vt:lpstr>
      <vt:lpstr>Concept of total product, average product and marginal product </vt:lpstr>
      <vt:lpstr>Production function</vt:lpstr>
      <vt:lpstr>Law of Variable proportion</vt:lpstr>
      <vt:lpstr>Assumptions of the law </vt:lpstr>
      <vt:lpstr>The law of variable proportion can be explained with the help of the table given below: </vt:lpstr>
      <vt:lpstr>Diagrammatic representation of the Law of Variable Proportion:   This law can also be explained with the help of diagrammatic representation   </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Theory of Production </dc:title>
  <dc:creator>Lenovo</dc:creator>
  <cp:lastModifiedBy>Lenovo</cp:lastModifiedBy>
  <cp:revision>21</cp:revision>
  <dcterms:created xsi:type="dcterms:W3CDTF">2024-09-26T13:00:34Z</dcterms:created>
  <dcterms:modified xsi:type="dcterms:W3CDTF">2024-12-11T14:55:40Z</dcterms:modified>
</cp:coreProperties>
</file>