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71"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F22FB4-02FA-4CB8-8CEF-9A8BFCF44DF9}"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2FB4-02FA-4CB8-8CEF-9A8BFCF44DF9}"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2FB4-02FA-4CB8-8CEF-9A8BFCF44DF9}"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2FB4-02FA-4CB8-8CEF-9A8BFCF44DF9}"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22FB4-02FA-4CB8-8CEF-9A8BFCF44DF9}"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F22FB4-02FA-4CB8-8CEF-9A8BFCF44DF9}"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F22FB4-02FA-4CB8-8CEF-9A8BFCF44DF9}"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F22FB4-02FA-4CB8-8CEF-9A8BFCF44DF9}"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22FB4-02FA-4CB8-8CEF-9A8BFCF44DF9}"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22FB4-02FA-4CB8-8CEF-9A8BFCF44DF9}"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22FB4-02FA-4CB8-8CEF-9A8BFCF44DF9}"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7B50C-6079-4D34-A3AD-F499B1D31E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22FB4-02FA-4CB8-8CEF-9A8BFCF44DF9}" type="datetimeFigureOut">
              <a:rPr lang="en-US" smtClean="0"/>
              <a:t>10/4/2024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7B50C-6079-4D34-A3AD-F499B1D31E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National income and its measurement</a:t>
            </a:r>
            <a:endParaRPr lang="en-US" dirty="0"/>
          </a:p>
        </p:txBody>
      </p:sp>
      <p:sp>
        <p:nvSpPr>
          <p:cNvPr id="3" name="Subtitle 2"/>
          <p:cNvSpPr>
            <a:spLocks noGrp="1"/>
          </p:cNvSpPr>
          <p:nvPr>
            <p:ph type="subTitle" idx="1"/>
          </p:nvPr>
        </p:nvSpPr>
        <p:spPr/>
        <p:txBody>
          <a:bodyPr>
            <a:norm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Personal Income</a:t>
            </a: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Personal Income is the total earnings or income received by an individual or household from all sources before taxes and other deductions. It includes various types of income like regular wages, bonuses, overtime pay, rental income, interest from savings accounts, bonds, pensions, money received from the government in the form of unemployment benefits or disability payments.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IN" dirty="0" smtClean="0"/>
              <a:t> It is estimated as follows:</a:t>
            </a:r>
          </a:p>
          <a:p>
            <a:pPr>
              <a:buNone/>
            </a:pPr>
            <a:r>
              <a:rPr lang="en-IN" dirty="0" smtClean="0"/>
              <a:t>PI= NI+Transfer payments-social security contributions- corporate tax-undistributed profits.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smtClean="0"/>
              <a:t>Importance of personal income</a:t>
            </a:r>
            <a:endParaRPr lang="en-US" dirty="0"/>
          </a:p>
        </p:txBody>
      </p:sp>
      <p:sp>
        <p:nvSpPr>
          <p:cNvPr id="3" name="Content Placeholder 2"/>
          <p:cNvSpPr>
            <a:spLocks noGrp="1"/>
          </p:cNvSpPr>
          <p:nvPr>
            <p:ph idx="1"/>
          </p:nvPr>
        </p:nvSpPr>
        <p:spPr/>
        <p:txBody>
          <a:bodyPr>
            <a:normAutofit fontScale="92500" lnSpcReduction="10000"/>
          </a:bodyPr>
          <a:lstStyle/>
          <a:p>
            <a:r>
              <a:rPr lang="en-IN" b="1" dirty="0" smtClean="0"/>
              <a:t>An indicator of economic trends</a:t>
            </a:r>
            <a:r>
              <a:rPr lang="en-IN" dirty="0" smtClean="0"/>
              <a:t>: PI is an important economic indicator used to assess the overall performance of an economy.</a:t>
            </a:r>
          </a:p>
          <a:p>
            <a:r>
              <a:rPr lang="en-IN" b="1" dirty="0" smtClean="0"/>
              <a:t>Throw lights on income distributions</a:t>
            </a:r>
            <a:r>
              <a:rPr lang="en-IN" dirty="0" smtClean="0"/>
              <a:t>: PI data helps us to see how money is divided among people in a society. </a:t>
            </a:r>
          </a:p>
          <a:p>
            <a:r>
              <a:rPr lang="en-IN" b="1" dirty="0" smtClean="0"/>
              <a:t>Consumer behaviour</a:t>
            </a:r>
            <a:r>
              <a:rPr lang="en-IN" dirty="0" smtClean="0"/>
              <a:t>: PI directly influences consumer spending patterns. When people earn more, they tend to spend more on goods and services and that boosts the economy.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IN" b="1" dirty="0" smtClean="0"/>
              <a:t>Tax policy</a:t>
            </a:r>
            <a:r>
              <a:rPr lang="en-IN" dirty="0" smtClean="0"/>
              <a:t>: Government look at personal income data to decide on tax rules.</a:t>
            </a:r>
          </a:p>
          <a:p>
            <a:r>
              <a:rPr lang="en-IN" b="1" dirty="0" smtClean="0"/>
              <a:t>Welfare programs</a:t>
            </a:r>
            <a:r>
              <a:rPr lang="en-IN" dirty="0" smtClean="0"/>
              <a:t>: PI information helps figure out who should get help from government welfare programs. This makes sure that people who really need support get it.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 of PI</a:t>
            </a:r>
            <a:endParaRPr lang="en-US" dirty="0"/>
          </a:p>
        </p:txBody>
      </p:sp>
      <p:sp>
        <p:nvSpPr>
          <p:cNvPr id="3" name="Content Placeholder 2"/>
          <p:cNvSpPr>
            <a:spLocks noGrp="1"/>
          </p:cNvSpPr>
          <p:nvPr>
            <p:ph idx="1"/>
          </p:nvPr>
        </p:nvSpPr>
        <p:spPr/>
        <p:txBody>
          <a:bodyPr>
            <a:normAutofit fontScale="92500" lnSpcReduction="20000"/>
          </a:bodyPr>
          <a:lstStyle/>
          <a:p>
            <a:r>
              <a:rPr lang="en-IN" b="1" dirty="0" smtClean="0"/>
              <a:t>Excludes non-market activities</a:t>
            </a:r>
            <a:r>
              <a:rPr lang="en-IN" dirty="0" smtClean="0"/>
              <a:t>: It does not count activities like unpaid household work and volunteer work, even though these works significantly contribute to economic value and welfare.</a:t>
            </a:r>
          </a:p>
          <a:p>
            <a:r>
              <a:rPr lang="en-IN" b="1" dirty="0" smtClean="0"/>
              <a:t>Ignores regional differences</a:t>
            </a:r>
            <a:r>
              <a:rPr lang="en-IN" dirty="0" smtClean="0"/>
              <a:t>: PI data may not reflect regional disparities in income. Some places might be really expensive to live in or have big differences in how much money people have, which is not adequately represented by personal income data.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Define domestic income.</a:t>
            </a:r>
            <a:br>
              <a:rPr lang="en-IN" b="1" dirty="0" smtClean="0"/>
            </a:br>
            <a:endParaRPr lang="en-US" dirty="0"/>
          </a:p>
        </p:txBody>
      </p:sp>
      <p:sp>
        <p:nvSpPr>
          <p:cNvPr id="3" name="Content Placeholder 2"/>
          <p:cNvSpPr>
            <a:spLocks noGrp="1"/>
          </p:cNvSpPr>
          <p:nvPr>
            <p:ph idx="1"/>
          </p:nvPr>
        </p:nvSpPr>
        <p:spPr/>
        <p:txBody>
          <a:bodyPr/>
          <a:lstStyle/>
          <a:p>
            <a:r>
              <a:rPr lang="en-IN" sz="3600" dirty="0" smtClean="0"/>
              <a:t>Domestic Income is the total income earned by all individuals and businesses within the boundaries of a particular country during a year.</a:t>
            </a:r>
            <a:endParaRPr lang="en-US" sz="36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Importance of the measurement of Domestic Income</a:t>
            </a:r>
            <a:endParaRPr lang="en-US" dirty="0"/>
          </a:p>
        </p:txBody>
      </p:sp>
      <p:sp>
        <p:nvSpPr>
          <p:cNvPr id="3" name="Content Placeholder 2"/>
          <p:cNvSpPr>
            <a:spLocks noGrp="1"/>
          </p:cNvSpPr>
          <p:nvPr>
            <p:ph idx="1"/>
          </p:nvPr>
        </p:nvSpPr>
        <p:spPr/>
        <p:txBody>
          <a:bodyPr>
            <a:normAutofit fontScale="92500"/>
          </a:bodyPr>
          <a:lstStyle/>
          <a:p>
            <a:r>
              <a:rPr lang="en-IN" dirty="0" smtClean="0"/>
              <a:t>1. </a:t>
            </a:r>
            <a:r>
              <a:rPr lang="en-IN" b="1" dirty="0" smtClean="0"/>
              <a:t>Economic performance assessment</a:t>
            </a:r>
            <a:r>
              <a:rPr lang="en-IN" dirty="0" smtClean="0"/>
              <a:t>: It allows policymakers and economist to gauge whether an economy is expanding, contracting or stagnant.</a:t>
            </a:r>
          </a:p>
          <a:p>
            <a:r>
              <a:rPr lang="en-IN" dirty="0" smtClean="0"/>
              <a:t>2. </a:t>
            </a:r>
            <a:r>
              <a:rPr lang="en-IN" b="1" dirty="0" smtClean="0"/>
              <a:t>Standard of living</a:t>
            </a:r>
            <a:r>
              <a:rPr lang="en-IN" dirty="0" smtClean="0"/>
              <a:t>: GDP per capita is often used as a measure of the standard of living in a country.</a:t>
            </a:r>
          </a:p>
          <a:p>
            <a:r>
              <a:rPr lang="en-IN" dirty="0" smtClean="0"/>
              <a:t>3. </a:t>
            </a:r>
            <a:r>
              <a:rPr lang="en-IN" b="1" dirty="0"/>
              <a:t>P</a:t>
            </a:r>
            <a:r>
              <a:rPr lang="en-IN" b="1" dirty="0" smtClean="0"/>
              <a:t>lanning and forecasting</a:t>
            </a:r>
            <a:r>
              <a:rPr lang="en-IN" dirty="0" smtClean="0"/>
              <a:t>: Economist and financial analysts use domestic income data to forecast future economic trends. </a:t>
            </a:r>
          </a:p>
          <a:p>
            <a:endParaRPr lang="en-IN"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 of Domestic Income</a:t>
            </a:r>
            <a:endParaRPr lang="en-US" dirty="0"/>
          </a:p>
        </p:txBody>
      </p:sp>
      <p:sp>
        <p:nvSpPr>
          <p:cNvPr id="3" name="Content Placeholder 2"/>
          <p:cNvSpPr>
            <a:spLocks noGrp="1"/>
          </p:cNvSpPr>
          <p:nvPr>
            <p:ph idx="1"/>
          </p:nvPr>
        </p:nvSpPr>
        <p:spPr/>
        <p:txBody>
          <a:bodyPr>
            <a:normAutofit fontScale="92500" lnSpcReduction="10000"/>
          </a:bodyPr>
          <a:lstStyle/>
          <a:p>
            <a:r>
              <a:rPr lang="en-IN" b="1" dirty="0" smtClean="0"/>
              <a:t>Narrow concept</a:t>
            </a:r>
            <a:r>
              <a:rPr lang="en-IN" dirty="0" smtClean="0"/>
              <a:t>: Domestic income only includes income generated from productive activities within a specific country’s borders not from global sources.</a:t>
            </a:r>
          </a:p>
          <a:p>
            <a:r>
              <a:rPr lang="en-IN" b="1" dirty="0" smtClean="0"/>
              <a:t>Excludes informal economy</a:t>
            </a:r>
            <a:r>
              <a:rPr lang="en-IN" dirty="0" smtClean="0"/>
              <a:t>: It doesn't fully capture economic activities in the informal sector, such as household work, informal jobs or services provided within communities, the contribution of which may be significant in less developed countries.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IN" b="1" dirty="0" smtClean="0"/>
              <a:t>Problem of data collection</a:t>
            </a:r>
            <a:r>
              <a:rPr lang="en-IN" dirty="0" smtClean="0"/>
              <a:t>: Computing domestic income involves complex measurement methodologies. Inaccurate or incomplete data can lead to misleading conclusions.</a:t>
            </a:r>
          </a:p>
          <a:p>
            <a:r>
              <a:rPr lang="en-IN" b="1" dirty="0" smtClean="0"/>
              <a:t>Unequal distribution</a:t>
            </a:r>
            <a:r>
              <a:rPr lang="en-IN" dirty="0" smtClean="0"/>
              <a:t>: Domestic income does not reflect income distribution within a country which means it is unable to say whether benefits of higher economic growth percolate to the lower section of the society.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Gross National Product</a:t>
            </a:r>
            <a:br>
              <a:rPr lang="en-IN" dirty="0" smtClean="0"/>
            </a:br>
            <a:r>
              <a:rPr lang="en-IN" dirty="0" smtClean="0"/>
              <a:t>(GNP)</a:t>
            </a:r>
            <a:endParaRPr lang="en-US" dirty="0"/>
          </a:p>
        </p:txBody>
      </p:sp>
      <p:sp>
        <p:nvSpPr>
          <p:cNvPr id="3" name="Content Placeholder 2"/>
          <p:cNvSpPr>
            <a:spLocks noGrp="1"/>
          </p:cNvSpPr>
          <p:nvPr>
            <p:ph idx="1"/>
          </p:nvPr>
        </p:nvSpPr>
        <p:spPr>
          <a:noFill/>
        </p:spPr>
        <p:txBody>
          <a:bodyPr>
            <a:normAutofit fontScale="92500" lnSpcReduction="10000"/>
          </a:bodyPr>
          <a:lstStyle/>
          <a:p>
            <a:r>
              <a:rPr lang="en-IN" dirty="0" smtClean="0"/>
              <a:t>GNP is the monetary value of all final goods and services produced by the residents of a country in a year.</a:t>
            </a:r>
          </a:p>
          <a:p>
            <a:pPr>
              <a:buNone/>
            </a:pPr>
            <a:r>
              <a:rPr lang="en-IN" dirty="0" smtClean="0"/>
              <a:t>   </a:t>
            </a:r>
            <a:r>
              <a:rPr lang="en-IN" b="1" dirty="0" smtClean="0"/>
              <a:t>How to calculate </a:t>
            </a:r>
            <a:r>
              <a:rPr lang="en-IN" b="1" dirty="0" err="1" smtClean="0"/>
              <a:t>GNP?</a:t>
            </a:r>
            <a:r>
              <a:rPr lang="en-IN" sz="3500" b="1" dirty="0" err="1" smtClean="0">
                <a:solidFill>
                  <a:schemeClr val="bg1"/>
                </a:solidFill>
              </a:rPr>
              <a:t>j</a:t>
            </a:r>
            <a:r>
              <a:rPr lang="en-IN" sz="3500" b="1" dirty="0" smtClean="0">
                <a:solidFill>
                  <a:schemeClr val="bg1"/>
                </a:solidFill>
              </a:rPr>
              <a:t> to calculate GNP?</a:t>
            </a:r>
          </a:p>
          <a:p>
            <a:pPr algn="just">
              <a:buNone/>
            </a:pPr>
            <a:r>
              <a:rPr lang="en-IN" dirty="0"/>
              <a:t> </a:t>
            </a:r>
            <a:r>
              <a:rPr lang="en-IN" dirty="0" smtClean="0"/>
              <a:t>   GNP is calculated by adding personal consumption expenditures, government expenditures, private domestic investments, net exports and all income earned by residents in foreign countries, minus the income earned by foreign residents within the domestic economy.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a:t>The formula for calculating GNP is as follows-</a:t>
            </a:r>
          </a:p>
          <a:p>
            <a:r>
              <a:rPr lang="en-US" dirty="0"/>
              <a:t>Y= C + I + G + X + Z</a:t>
            </a:r>
          </a:p>
          <a:p>
            <a:r>
              <a:rPr lang="en-US" dirty="0"/>
              <a:t>Where,</a:t>
            </a:r>
          </a:p>
          <a:p>
            <a:r>
              <a:rPr lang="en-US" dirty="0"/>
              <a:t>C= Consumption </a:t>
            </a:r>
            <a:r>
              <a:rPr lang="en-US" dirty="0" smtClean="0"/>
              <a:t>Expenditure</a:t>
            </a:r>
            <a:endParaRPr lang="en-US" dirty="0"/>
          </a:p>
          <a:p>
            <a:r>
              <a:rPr lang="en-US" dirty="0"/>
              <a:t>I=  Investment</a:t>
            </a:r>
          </a:p>
          <a:p>
            <a:r>
              <a:rPr lang="en-US" dirty="0"/>
              <a:t>G= Government Expenditure</a:t>
            </a:r>
          </a:p>
          <a:p>
            <a:r>
              <a:rPr lang="en-US" dirty="0"/>
              <a:t>X= Net Exports</a:t>
            </a:r>
          </a:p>
          <a:p>
            <a:r>
              <a:rPr lang="en-US" dirty="0"/>
              <a:t>Z= Net Income</a:t>
            </a:r>
          </a:p>
          <a:p>
            <a:endParaRPr lang="en-IN" dirty="0"/>
          </a:p>
        </p:txBody>
      </p:sp>
    </p:spTree>
    <p:extLst>
      <p:ext uri="{BB962C8B-B14F-4D97-AF65-F5344CB8AC3E}">
        <p14:creationId xmlns:p14="http://schemas.microsoft.com/office/powerpoint/2010/main" val="2278063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Net Domestic Product?</a:t>
            </a:r>
            <a:endParaRPr lang="en-US" dirty="0"/>
          </a:p>
        </p:txBody>
      </p:sp>
      <p:sp>
        <p:nvSpPr>
          <p:cNvPr id="3" name="Content Placeholder 2"/>
          <p:cNvSpPr>
            <a:spLocks noGrp="1"/>
          </p:cNvSpPr>
          <p:nvPr>
            <p:ph idx="1"/>
          </p:nvPr>
        </p:nvSpPr>
        <p:spPr/>
        <p:txBody>
          <a:bodyPr/>
          <a:lstStyle/>
          <a:p>
            <a:r>
              <a:rPr lang="en-IN" dirty="0" smtClean="0"/>
              <a:t>It is the value of GDP after deducting depreciation of plants and machinery from GDP. </a:t>
            </a:r>
          </a:p>
          <a:p>
            <a:pPr>
              <a:buNone/>
            </a:pPr>
            <a:r>
              <a:rPr lang="en-IN" dirty="0"/>
              <a:t> </a:t>
            </a:r>
            <a:r>
              <a:rPr lang="en-IN" dirty="0" smtClean="0"/>
              <a:t>NDP= GDP- Depreciation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Define NDP at factor cost</a:t>
            </a:r>
            <a:endParaRPr lang="en-US" dirty="0"/>
          </a:p>
        </p:txBody>
      </p:sp>
      <p:sp>
        <p:nvSpPr>
          <p:cNvPr id="3" name="Content Placeholder 2"/>
          <p:cNvSpPr>
            <a:spLocks noGrp="1"/>
          </p:cNvSpPr>
          <p:nvPr>
            <p:ph idx="1"/>
          </p:nvPr>
        </p:nvSpPr>
        <p:spPr/>
        <p:txBody>
          <a:bodyPr/>
          <a:lstStyle/>
          <a:p>
            <a:pPr algn="just">
              <a:buNone/>
            </a:pPr>
            <a:r>
              <a:rPr lang="en-IN" dirty="0" smtClean="0"/>
              <a:t> NDP </a:t>
            </a:r>
            <a:r>
              <a:rPr lang="en-IN" dirty="0" smtClean="0"/>
              <a:t>at </a:t>
            </a:r>
            <a:r>
              <a:rPr lang="en-IN" smtClean="0"/>
              <a:t>factor cost is </a:t>
            </a:r>
            <a:r>
              <a:rPr lang="en-IN" dirty="0" smtClean="0"/>
              <a:t>the total income earned by factors of production within a country’s borders normally during a year. It considers the value added by each factor input, such as labour, capital and land in the production process.</a:t>
            </a:r>
          </a:p>
          <a:p>
            <a:pPr algn="just">
              <a:buNone/>
            </a:pPr>
            <a:r>
              <a:rPr lang="en-IN" dirty="0" smtClean="0"/>
              <a:t>What is NNP(Net National Product)?</a:t>
            </a:r>
          </a:p>
          <a:p>
            <a:pPr algn="just">
              <a:buNone/>
            </a:pPr>
            <a:r>
              <a:rPr lang="en-IN" dirty="0" smtClean="0"/>
              <a:t>NNP= GNP-Depreciation</a:t>
            </a:r>
          </a:p>
          <a:p>
            <a:pPr algn="just">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713</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National income and its measurement</vt:lpstr>
      <vt:lpstr>Define domestic income. </vt:lpstr>
      <vt:lpstr>Importance of the measurement of Domestic Income</vt:lpstr>
      <vt:lpstr>Limitations of Domestic Income</vt:lpstr>
      <vt:lpstr>PowerPoint Presentation</vt:lpstr>
      <vt:lpstr>Gross National Product (GNP)</vt:lpstr>
      <vt:lpstr>PowerPoint Presentation</vt:lpstr>
      <vt:lpstr>What is Net Domestic Product?</vt:lpstr>
      <vt:lpstr>Define NDP at factor cost</vt:lpstr>
      <vt:lpstr>Personal Income</vt:lpstr>
      <vt:lpstr>PowerPoint Presentation</vt:lpstr>
      <vt:lpstr>Importance of personal income</vt:lpstr>
      <vt:lpstr>PowerPoint Presentation</vt:lpstr>
      <vt:lpstr>Limitations of PI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income and its measurement</dc:title>
  <dc:creator>user</dc:creator>
  <cp:lastModifiedBy>user</cp:lastModifiedBy>
  <cp:revision>25</cp:revision>
  <dcterms:created xsi:type="dcterms:W3CDTF">2024-10-03T14:45:29Z</dcterms:created>
  <dcterms:modified xsi:type="dcterms:W3CDTF">2024-10-04T09:05:47Z</dcterms:modified>
</cp:coreProperties>
</file>