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0"/>
  </p:notesMasterIdLst>
  <p:sldIdLst>
    <p:sldId id="265" r:id="rId2"/>
    <p:sldId id="318" r:id="rId3"/>
    <p:sldId id="256" r:id="rId4"/>
    <p:sldId id="257" r:id="rId5"/>
    <p:sldId id="258" r:id="rId6"/>
    <p:sldId id="259" r:id="rId7"/>
    <p:sldId id="260" r:id="rId8"/>
    <p:sldId id="261" r:id="rId9"/>
    <p:sldId id="262" r:id="rId10"/>
    <p:sldId id="264" r:id="rId11"/>
    <p:sldId id="263" r:id="rId12"/>
    <p:sldId id="266" r:id="rId13"/>
    <p:sldId id="267" r:id="rId14"/>
    <p:sldId id="268" r:id="rId15"/>
    <p:sldId id="316" r:id="rId16"/>
    <p:sldId id="269" r:id="rId17"/>
    <p:sldId id="270" r:id="rId18"/>
    <p:sldId id="271" r:id="rId19"/>
    <p:sldId id="272" r:id="rId20"/>
    <p:sldId id="273" r:id="rId21"/>
    <p:sldId id="274" r:id="rId22"/>
    <p:sldId id="275" r:id="rId23"/>
    <p:sldId id="276" r:id="rId24"/>
    <p:sldId id="317" r:id="rId25"/>
    <p:sldId id="277" r:id="rId26"/>
    <p:sldId id="280" r:id="rId27"/>
    <p:sldId id="320" r:id="rId28"/>
    <p:sldId id="278" r:id="rId29"/>
    <p:sldId id="279" r:id="rId30"/>
    <p:sldId id="282" r:id="rId31"/>
    <p:sldId id="283" r:id="rId32"/>
    <p:sldId id="284" r:id="rId33"/>
    <p:sldId id="285" r:id="rId34"/>
    <p:sldId id="286" r:id="rId35"/>
    <p:sldId id="287" r:id="rId36"/>
    <p:sldId id="288" r:id="rId37"/>
    <p:sldId id="289" r:id="rId38"/>
    <p:sldId id="321" r:id="rId39"/>
    <p:sldId id="328" r:id="rId40"/>
    <p:sldId id="329" r:id="rId41"/>
    <p:sldId id="295" r:id="rId42"/>
    <p:sldId id="296" r:id="rId43"/>
    <p:sldId id="290" r:id="rId44"/>
    <p:sldId id="292" r:id="rId45"/>
    <p:sldId id="293" r:id="rId46"/>
    <p:sldId id="294" r:id="rId47"/>
    <p:sldId id="319" r:id="rId48"/>
    <p:sldId id="298" r:id="rId49"/>
    <p:sldId id="299" r:id="rId50"/>
    <p:sldId id="300" r:id="rId51"/>
    <p:sldId id="291" r:id="rId52"/>
    <p:sldId id="301" r:id="rId53"/>
    <p:sldId id="302" r:id="rId54"/>
    <p:sldId id="303" r:id="rId55"/>
    <p:sldId id="304" r:id="rId56"/>
    <p:sldId id="305" r:id="rId57"/>
    <p:sldId id="307" r:id="rId58"/>
    <p:sldId id="306" r:id="rId59"/>
    <p:sldId id="297" r:id="rId60"/>
    <p:sldId id="308" r:id="rId61"/>
    <p:sldId id="309" r:id="rId62"/>
    <p:sldId id="310" r:id="rId63"/>
    <p:sldId id="311" r:id="rId64"/>
    <p:sldId id="312" r:id="rId65"/>
    <p:sldId id="313" r:id="rId66"/>
    <p:sldId id="314" r:id="rId67"/>
    <p:sldId id="330" r:id="rId68"/>
    <p:sldId id="331" r:id="rId69"/>
    <p:sldId id="332" r:id="rId70"/>
    <p:sldId id="333" r:id="rId71"/>
    <p:sldId id="334" r:id="rId72"/>
    <p:sldId id="335" r:id="rId73"/>
    <p:sldId id="336" r:id="rId74"/>
    <p:sldId id="337" r:id="rId75"/>
    <p:sldId id="338" r:id="rId76"/>
    <p:sldId id="339" r:id="rId77"/>
    <p:sldId id="340" r:id="rId78"/>
    <p:sldId id="327" r:id="rId7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424" autoAdjust="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2F1CC7-14D1-435D-94BA-66986BEA6275}" type="datetimeFigureOut">
              <a:rPr lang="en-IN" smtClean="0"/>
              <a:t>03-12-2024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E75E0B-5E94-4674-A386-FA30E9A4071D}" type="slidenum">
              <a:rPr lang="en-IN" smtClean="0"/>
              <a:t>‹#›</a:t>
            </a:fld>
            <a:endParaRPr lang="en-IN"/>
          </a:p>
        </p:txBody>
      </p:sp>
    </p:spTree>
    <p:extLst>
      <p:ext uri="{BB962C8B-B14F-4D97-AF65-F5344CB8AC3E}">
        <p14:creationId xmlns:p14="http://schemas.microsoft.com/office/powerpoint/2010/main" val="1136240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AE75E0B-5E94-4674-A386-FA30E9A4071D}" type="slidenum">
              <a:rPr lang="en-IN" smtClean="0"/>
              <a:t>11</a:t>
            </a:fld>
            <a:endParaRPr lang="en-IN"/>
          </a:p>
        </p:txBody>
      </p:sp>
    </p:spTree>
    <p:extLst>
      <p:ext uri="{BB962C8B-B14F-4D97-AF65-F5344CB8AC3E}">
        <p14:creationId xmlns:p14="http://schemas.microsoft.com/office/powerpoint/2010/main" val="2567012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AE75E0B-5E94-4674-A386-FA30E9A4071D}" type="slidenum">
              <a:rPr lang="en-IN" smtClean="0"/>
              <a:t>60</a:t>
            </a:fld>
            <a:endParaRPr lang="en-IN"/>
          </a:p>
        </p:txBody>
      </p:sp>
    </p:spTree>
    <p:extLst>
      <p:ext uri="{BB962C8B-B14F-4D97-AF65-F5344CB8AC3E}">
        <p14:creationId xmlns:p14="http://schemas.microsoft.com/office/powerpoint/2010/main" val="12556956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AE75E0B-5E94-4674-A386-FA30E9A4071D}" type="slidenum">
              <a:rPr lang="en-IN" smtClean="0"/>
              <a:t>63</a:t>
            </a:fld>
            <a:endParaRPr lang="en-IN"/>
          </a:p>
        </p:txBody>
      </p:sp>
    </p:spTree>
    <p:extLst>
      <p:ext uri="{BB962C8B-B14F-4D97-AF65-F5344CB8AC3E}">
        <p14:creationId xmlns:p14="http://schemas.microsoft.com/office/powerpoint/2010/main" val="2476677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AE75E0B-5E94-4674-A386-FA30E9A4071D}" type="slidenum">
              <a:rPr lang="en-IN" smtClean="0"/>
              <a:t>17</a:t>
            </a:fld>
            <a:endParaRPr lang="en-IN"/>
          </a:p>
        </p:txBody>
      </p:sp>
    </p:spTree>
    <p:extLst>
      <p:ext uri="{BB962C8B-B14F-4D97-AF65-F5344CB8AC3E}">
        <p14:creationId xmlns:p14="http://schemas.microsoft.com/office/powerpoint/2010/main" val="3054736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AE75E0B-5E94-4674-A386-FA30E9A4071D}" type="slidenum">
              <a:rPr lang="en-IN" smtClean="0"/>
              <a:t>19</a:t>
            </a:fld>
            <a:endParaRPr lang="en-IN"/>
          </a:p>
        </p:txBody>
      </p:sp>
    </p:spTree>
    <p:extLst>
      <p:ext uri="{BB962C8B-B14F-4D97-AF65-F5344CB8AC3E}">
        <p14:creationId xmlns:p14="http://schemas.microsoft.com/office/powerpoint/2010/main" val="35207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AE75E0B-5E94-4674-A386-FA30E9A4071D}" type="slidenum">
              <a:rPr lang="en-IN" smtClean="0"/>
              <a:t>21</a:t>
            </a:fld>
            <a:endParaRPr lang="en-IN"/>
          </a:p>
        </p:txBody>
      </p:sp>
    </p:spTree>
    <p:extLst>
      <p:ext uri="{BB962C8B-B14F-4D97-AF65-F5344CB8AC3E}">
        <p14:creationId xmlns:p14="http://schemas.microsoft.com/office/powerpoint/2010/main" val="1232546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AE75E0B-5E94-4674-A386-FA30E9A4071D}" type="slidenum">
              <a:rPr lang="en-IN" smtClean="0"/>
              <a:t>32</a:t>
            </a:fld>
            <a:endParaRPr lang="en-IN"/>
          </a:p>
        </p:txBody>
      </p:sp>
    </p:spTree>
    <p:extLst>
      <p:ext uri="{BB962C8B-B14F-4D97-AF65-F5344CB8AC3E}">
        <p14:creationId xmlns:p14="http://schemas.microsoft.com/office/powerpoint/2010/main" val="4216043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AE75E0B-5E94-4674-A386-FA30E9A4071D}" type="slidenum">
              <a:rPr lang="en-IN" smtClean="0"/>
              <a:t>40</a:t>
            </a:fld>
            <a:endParaRPr lang="en-IN"/>
          </a:p>
        </p:txBody>
      </p:sp>
    </p:spTree>
    <p:extLst>
      <p:ext uri="{BB962C8B-B14F-4D97-AF65-F5344CB8AC3E}">
        <p14:creationId xmlns:p14="http://schemas.microsoft.com/office/powerpoint/2010/main" val="34478218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AE75E0B-5E94-4674-A386-FA30E9A4071D}" type="slidenum">
              <a:rPr lang="en-IN" smtClean="0"/>
              <a:t>51</a:t>
            </a:fld>
            <a:endParaRPr lang="en-IN"/>
          </a:p>
        </p:txBody>
      </p:sp>
    </p:spTree>
    <p:extLst>
      <p:ext uri="{BB962C8B-B14F-4D97-AF65-F5344CB8AC3E}">
        <p14:creationId xmlns:p14="http://schemas.microsoft.com/office/powerpoint/2010/main" val="4109347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AE75E0B-5E94-4674-A386-FA30E9A4071D}" type="slidenum">
              <a:rPr lang="en-IN" smtClean="0"/>
              <a:t>55</a:t>
            </a:fld>
            <a:endParaRPr lang="en-IN"/>
          </a:p>
        </p:txBody>
      </p:sp>
    </p:spTree>
    <p:extLst>
      <p:ext uri="{BB962C8B-B14F-4D97-AF65-F5344CB8AC3E}">
        <p14:creationId xmlns:p14="http://schemas.microsoft.com/office/powerpoint/2010/main" val="18719677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AE75E0B-5E94-4674-A386-FA30E9A4071D}" type="slidenum">
              <a:rPr lang="en-IN" smtClean="0"/>
              <a:t>58</a:t>
            </a:fld>
            <a:endParaRPr lang="en-IN"/>
          </a:p>
        </p:txBody>
      </p:sp>
    </p:spTree>
    <p:extLst>
      <p:ext uri="{BB962C8B-B14F-4D97-AF65-F5344CB8AC3E}">
        <p14:creationId xmlns:p14="http://schemas.microsoft.com/office/powerpoint/2010/main" val="2758978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015C9-7FAB-7C48-BE03-EF13641E80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E523008-D387-E4E9-D3B6-AC067C1FB0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A17FFECF-0720-0A0C-6F5D-82B05052A8F4}"/>
              </a:ext>
            </a:extLst>
          </p:cNvPr>
          <p:cNvSpPr>
            <a:spLocks noGrp="1"/>
          </p:cNvSpPr>
          <p:nvPr>
            <p:ph type="dt" sz="half" idx="10"/>
          </p:nvPr>
        </p:nvSpPr>
        <p:spPr/>
        <p:txBody>
          <a:bodyPr/>
          <a:lstStyle/>
          <a:p>
            <a:fld id="{3BE8238B-4DD3-49CF-86A7-B3A8200D1A1F}" type="datetimeFigureOut">
              <a:rPr lang="en-IN" smtClean="0"/>
              <a:t>03-12-2024</a:t>
            </a:fld>
            <a:endParaRPr lang="en-IN"/>
          </a:p>
        </p:txBody>
      </p:sp>
      <p:sp>
        <p:nvSpPr>
          <p:cNvPr id="5" name="Footer Placeholder 4">
            <a:extLst>
              <a:ext uri="{FF2B5EF4-FFF2-40B4-BE49-F238E27FC236}">
                <a16:creationId xmlns:a16="http://schemas.microsoft.com/office/drawing/2014/main" id="{72087E7C-D41A-5BD3-F409-0B8E6E0AF1C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F541749-F076-D568-FD1C-983CF1B02305}"/>
              </a:ext>
            </a:extLst>
          </p:cNvPr>
          <p:cNvSpPr>
            <a:spLocks noGrp="1"/>
          </p:cNvSpPr>
          <p:nvPr>
            <p:ph type="sldNum" sz="quarter" idx="12"/>
          </p:nvPr>
        </p:nvSpPr>
        <p:spPr/>
        <p:txBody>
          <a:bodyPr/>
          <a:lstStyle/>
          <a:p>
            <a:fld id="{78D763FF-ED35-4FFB-B3E6-70419EC82E89}" type="slidenum">
              <a:rPr lang="en-IN" smtClean="0"/>
              <a:t>‹#›</a:t>
            </a:fld>
            <a:endParaRPr lang="en-IN"/>
          </a:p>
        </p:txBody>
      </p:sp>
    </p:spTree>
    <p:extLst>
      <p:ext uri="{BB962C8B-B14F-4D97-AF65-F5344CB8AC3E}">
        <p14:creationId xmlns:p14="http://schemas.microsoft.com/office/powerpoint/2010/main" val="2171635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D8549-63D4-81FD-2D84-1B5C1FBC2D7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4AF56EB-4A0C-373D-4966-8BC145BBAE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B7D1EB5-4046-3F6F-6D59-E1345A7382AA}"/>
              </a:ext>
            </a:extLst>
          </p:cNvPr>
          <p:cNvSpPr>
            <a:spLocks noGrp="1"/>
          </p:cNvSpPr>
          <p:nvPr>
            <p:ph type="dt" sz="half" idx="10"/>
          </p:nvPr>
        </p:nvSpPr>
        <p:spPr/>
        <p:txBody>
          <a:bodyPr/>
          <a:lstStyle/>
          <a:p>
            <a:fld id="{3BE8238B-4DD3-49CF-86A7-B3A8200D1A1F}" type="datetimeFigureOut">
              <a:rPr lang="en-IN" smtClean="0"/>
              <a:t>03-12-2024</a:t>
            </a:fld>
            <a:endParaRPr lang="en-IN"/>
          </a:p>
        </p:txBody>
      </p:sp>
      <p:sp>
        <p:nvSpPr>
          <p:cNvPr id="5" name="Footer Placeholder 4">
            <a:extLst>
              <a:ext uri="{FF2B5EF4-FFF2-40B4-BE49-F238E27FC236}">
                <a16:creationId xmlns:a16="http://schemas.microsoft.com/office/drawing/2014/main" id="{1D52B4A7-2E1B-C878-4F9F-7EB68FBBFD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DAC96E4-BDBA-E9C9-3C44-18C9E55F006A}"/>
              </a:ext>
            </a:extLst>
          </p:cNvPr>
          <p:cNvSpPr>
            <a:spLocks noGrp="1"/>
          </p:cNvSpPr>
          <p:nvPr>
            <p:ph type="sldNum" sz="quarter" idx="12"/>
          </p:nvPr>
        </p:nvSpPr>
        <p:spPr/>
        <p:txBody>
          <a:bodyPr/>
          <a:lstStyle/>
          <a:p>
            <a:fld id="{78D763FF-ED35-4FFB-B3E6-70419EC82E89}" type="slidenum">
              <a:rPr lang="en-IN" smtClean="0"/>
              <a:t>‹#›</a:t>
            </a:fld>
            <a:endParaRPr lang="en-IN"/>
          </a:p>
        </p:txBody>
      </p:sp>
    </p:spTree>
    <p:extLst>
      <p:ext uri="{BB962C8B-B14F-4D97-AF65-F5344CB8AC3E}">
        <p14:creationId xmlns:p14="http://schemas.microsoft.com/office/powerpoint/2010/main" val="3896701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6BC63B-5136-1465-D409-876A712CC22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E9A9266-9214-A8A5-5F7A-3F4295F1525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1C7045A-8864-D418-E265-BB4853745864}"/>
              </a:ext>
            </a:extLst>
          </p:cNvPr>
          <p:cNvSpPr>
            <a:spLocks noGrp="1"/>
          </p:cNvSpPr>
          <p:nvPr>
            <p:ph type="dt" sz="half" idx="10"/>
          </p:nvPr>
        </p:nvSpPr>
        <p:spPr/>
        <p:txBody>
          <a:bodyPr/>
          <a:lstStyle/>
          <a:p>
            <a:fld id="{3BE8238B-4DD3-49CF-86A7-B3A8200D1A1F}" type="datetimeFigureOut">
              <a:rPr lang="en-IN" smtClean="0"/>
              <a:t>03-12-2024</a:t>
            </a:fld>
            <a:endParaRPr lang="en-IN"/>
          </a:p>
        </p:txBody>
      </p:sp>
      <p:sp>
        <p:nvSpPr>
          <p:cNvPr id="5" name="Footer Placeholder 4">
            <a:extLst>
              <a:ext uri="{FF2B5EF4-FFF2-40B4-BE49-F238E27FC236}">
                <a16:creationId xmlns:a16="http://schemas.microsoft.com/office/drawing/2014/main" id="{CE495AA7-21A0-59F5-E1E3-D451262DCA5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EBB86F6-5958-2196-98B0-840767C08DD9}"/>
              </a:ext>
            </a:extLst>
          </p:cNvPr>
          <p:cNvSpPr>
            <a:spLocks noGrp="1"/>
          </p:cNvSpPr>
          <p:nvPr>
            <p:ph type="sldNum" sz="quarter" idx="12"/>
          </p:nvPr>
        </p:nvSpPr>
        <p:spPr/>
        <p:txBody>
          <a:bodyPr/>
          <a:lstStyle/>
          <a:p>
            <a:fld id="{78D763FF-ED35-4FFB-B3E6-70419EC82E89}" type="slidenum">
              <a:rPr lang="en-IN" smtClean="0"/>
              <a:t>‹#›</a:t>
            </a:fld>
            <a:endParaRPr lang="en-IN"/>
          </a:p>
        </p:txBody>
      </p:sp>
    </p:spTree>
    <p:extLst>
      <p:ext uri="{BB962C8B-B14F-4D97-AF65-F5344CB8AC3E}">
        <p14:creationId xmlns:p14="http://schemas.microsoft.com/office/powerpoint/2010/main" val="2974798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B0F69-37E9-488B-2323-09CD18082C0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656FDBE-6584-82C7-B250-12B1E5593D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8F0EA14-75BA-59EC-3B91-0F8D2BBF732E}"/>
              </a:ext>
            </a:extLst>
          </p:cNvPr>
          <p:cNvSpPr>
            <a:spLocks noGrp="1"/>
          </p:cNvSpPr>
          <p:nvPr>
            <p:ph type="dt" sz="half" idx="10"/>
          </p:nvPr>
        </p:nvSpPr>
        <p:spPr/>
        <p:txBody>
          <a:bodyPr/>
          <a:lstStyle/>
          <a:p>
            <a:fld id="{3BE8238B-4DD3-49CF-86A7-B3A8200D1A1F}" type="datetimeFigureOut">
              <a:rPr lang="en-IN" smtClean="0"/>
              <a:t>03-12-2024</a:t>
            </a:fld>
            <a:endParaRPr lang="en-IN"/>
          </a:p>
        </p:txBody>
      </p:sp>
      <p:sp>
        <p:nvSpPr>
          <p:cNvPr id="5" name="Footer Placeholder 4">
            <a:extLst>
              <a:ext uri="{FF2B5EF4-FFF2-40B4-BE49-F238E27FC236}">
                <a16:creationId xmlns:a16="http://schemas.microsoft.com/office/drawing/2014/main" id="{CACF4720-B78F-A5CC-B632-DFCF1ED89F0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F32D78C-081A-40BF-E2BE-AC0C5E9C4913}"/>
              </a:ext>
            </a:extLst>
          </p:cNvPr>
          <p:cNvSpPr>
            <a:spLocks noGrp="1"/>
          </p:cNvSpPr>
          <p:nvPr>
            <p:ph type="sldNum" sz="quarter" idx="12"/>
          </p:nvPr>
        </p:nvSpPr>
        <p:spPr/>
        <p:txBody>
          <a:bodyPr/>
          <a:lstStyle/>
          <a:p>
            <a:fld id="{78D763FF-ED35-4FFB-B3E6-70419EC82E89}" type="slidenum">
              <a:rPr lang="en-IN" smtClean="0"/>
              <a:t>‹#›</a:t>
            </a:fld>
            <a:endParaRPr lang="en-IN"/>
          </a:p>
        </p:txBody>
      </p:sp>
    </p:spTree>
    <p:extLst>
      <p:ext uri="{BB962C8B-B14F-4D97-AF65-F5344CB8AC3E}">
        <p14:creationId xmlns:p14="http://schemas.microsoft.com/office/powerpoint/2010/main" val="2003270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958A4-15A5-84CC-340E-2721366ECB3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F9093E9C-131E-7E7E-5971-52E024836B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1BE4E57-1CD1-3700-C13F-8DF113E84A82}"/>
              </a:ext>
            </a:extLst>
          </p:cNvPr>
          <p:cNvSpPr>
            <a:spLocks noGrp="1"/>
          </p:cNvSpPr>
          <p:nvPr>
            <p:ph type="dt" sz="half" idx="10"/>
          </p:nvPr>
        </p:nvSpPr>
        <p:spPr/>
        <p:txBody>
          <a:bodyPr/>
          <a:lstStyle/>
          <a:p>
            <a:fld id="{3BE8238B-4DD3-49CF-86A7-B3A8200D1A1F}" type="datetimeFigureOut">
              <a:rPr lang="en-IN" smtClean="0"/>
              <a:t>03-12-2024</a:t>
            </a:fld>
            <a:endParaRPr lang="en-IN"/>
          </a:p>
        </p:txBody>
      </p:sp>
      <p:sp>
        <p:nvSpPr>
          <p:cNvPr id="5" name="Footer Placeholder 4">
            <a:extLst>
              <a:ext uri="{FF2B5EF4-FFF2-40B4-BE49-F238E27FC236}">
                <a16:creationId xmlns:a16="http://schemas.microsoft.com/office/drawing/2014/main" id="{706841D8-D8B3-2B8F-B1AF-830DBBCB0E5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000AB50-68FD-1CFF-5550-88920FBB5036}"/>
              </a:ext>
            </a:extLst>
          </p:cNvPr>
          <p:cNvSpPr>
            <a:spLocks noGrp="1"/>
          </p:cNvSpPr>
          <p:nvPr>
            <p:ph type="sldNum" sz="quarter" idx="12"/>
          </p:nvPr>
        </p:nvSpPr>
        <p:spPr/>
        <p:txBody>
          <a:bodyPr/>
          <a:lstStyle/>
          <a:p>
            <a:fld id="{78D763FF-ED35-4FFB-B3E6-70419EC82E89}" type="slidenum">
              <a:rPr lang="en-IN" smtClean="0"/>
              <a:t>‹#›</a:t>
            </a:fld>
            <a:endParaRPr lang="en-IN"/>
          </a:p>
        </p:txBody>
      </p:sp>
    </p:spTree>
    <p:extLst>
      <p:ext uri="{BB962C8B-B14F-4D97-AF65-F5344CB8AC3E}">
        <p14:creationId xmlns:p14="http://schemas.microsoft.com/office/powerpoint/2010/main" val="1402889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C5240-D777-9C8A-34BF-E0B49523CA2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14D1DAA-CAA1-5A6C-4226-96A678A4FC7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B62BA346-66CE-3D5E-ADA9-56E218EFAC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18DED0B-066C-405B-74AD-10A099E5E008}"/>
              </a:ext>
            </a:extLst>
          </p:cNvPr>
          <p:cNvSpPr>
            <a:spLocks noGrp="1"/>
          </p:cNvSpPr>
          <p:nvPr>
            <p:ph type="dt" sz="half" idx="10"/>
          </p:nvPr>
        </p:nvSpPr>
        <p:spPr/>
        <p:txBody>
          <a:bodyPr/>
          <a:lstStyle/>
          <a:p>
            <a:fld id="{3BE8238B-4DD3-49CF-86A7-B3A8200D1A1F}" type="datetimeFigureOut">
              <a:rPr lang="en-IN" smtClean="0"/>
              <a:t>03-12-2024</a:t>
            </a:fld>
            <a:endParaRPr lang="en-IN"/>
          </a:p>
        </p:txBody>
      </p:sp>
      <p:sp>
        <p:nvSpPr>
          <p:cNvPr id="6" name="Footer Placeholder 5">
            <a:extLst>
              <a:ext uri="{FF2B5EF4-FFF2-40B4-BE49-F238E27FC236}">
                <a16:creationId xmlns:a16="http://schemas.microsoft.com/office/drawing/2014/main" id="{372EBC85-AB02-F96F-779F-652F0726A48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D6C8463-49D0-05B9-E4C0-D17DE2002F52}"/>
              </a:ext>
            </a:extLst>
          </p:cNvPr>
          <p:cNvSpPr>
            <a:spLocks noGrp="1"/>
          </p:cNvSpPr>
          <p:nvPr>
            <p:ph type="sldNum" sz="quarter" idx="12"/>
          </p:nvPr>
        </p:nvSpPr>
        <p:spPr/>
        <p:txBody>
          <a:bodyPr/>
          <a:lstStyle/>
          <a:p>
            <a:fld id="{78D763FF-ED35-4FFB-B3E6-70419EC82E89}" type="slidenum">
              <a:rPr lang="en-IN" smtClean="0"/>
              <a:t>‹#›</a:t>
            </a:fld>
            <a:endParaRPr lang="en-IN"/>
          </a:p>
        </p:txBody>
      </p:sp>
    </p:spTree>
    <p:extLst>
      <p:ext uri="{BB962C8B-B14F-4D97-AF65-F5344CB8AC3E}">
        <p14:creationId xmlns:p14="http://schemas.microsoft.com/office/powerpoint/2010/main" val="1210187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138B8-8590-9253-30EB-D6CB65B88FA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6148038-A346-6188-34F7-AEF7912A6A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FE8B9F3-F2B9-264E-94E0-8029B706CF6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5735562-2B25-1933-ACE7-D34C6D0E7D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84B332-65BA-5ECD-F665-FAEAEDEBD6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44F64C9-1862-201C-B52A-60F5966DD47F}"/>
              </a:ext>
            </a:extLst>
          </p:cNvPr>
          <p:cNvSpPr>
            <a:spLocks noGrp="1"/>
          </p:cNvSpPr>
          <p:nvPr>
            <p:ph type="dt" sz="half" idx="10"/>
          </p:nvPr>
        </p:nvSpPr>
        <p:spPr/>
        <p:txBody>
          <a:bodyPr/>
          <a:lstStyle/>
          <a:p>
            <a:fld id="{3BE8238B-4DD3-49CF-86A7-B3A8200D1A1F}" type="datetimeFigureOut">
              <a:rPr lang="en-IN" smtClean="0"/>
              <a:t>03-12-2024</a:t>
            </a:fld>
            <a:endParaRPr lang="en-IN"/>
          </a:p>
        </p:txBody>
      </p:sp>
      <p:sp>
        <p:nvSpPr>
          <p:cNvPr id="8" name="Footer Placeholder 7">
            <a:extLst>
              <a:ext uri="{FF2B5EF4-FFF2-40B4-BE49-F238E27FC236}">
                <a16:creationId xmlns:a16="http://schemas.microsoft.com/office/drawing/2014/main" id="{64005A5E-5849-C34E-DC22-6A48734FEBF2}"/>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9689674F-57B0-9136-F66B-63BD64084972}"/>
              </a:ext>
            </a:extLst>
          </p:cNvPr>
          <p:cNvSpPr>
            <a:spLocks noGrp="1"/>
          </p:cNvSpPr>
          <p:nvPr>
            <p:ph type="sldNum" sz="quarter" idx="12"/>
          </p:nvPr>
        </p:nvSpPr>
        <p:spPr/>
        <p:txBody>
          <a:bodyPr/>
          <a:lstStyle/>
          <a:p>
            <a:fld id="{78D763FF-ED35-4FFB-B3E6-70419EC82E89}" type="slidenum">
              <a:rPr lang="en-IN" smtClean="0"/>
              <a:t>‹#›</a:t>
            </a:fld>
            <a:endParaRPr lang="en-IN"/>
          </a:p>
        </p:txBody>
      </p:sp>
    </p:spTree>
    <p:extLst>
      <p:ext uri="{BB962C8B-B14F-4D97-AF65-F5344CB8AC3E}">
        <p14:creationId xmlns:p14="http://schemas.microsoft.com/office/powerpoint/2010/main" val="1938191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CCE9E-DFAA-83EC-260E-66ABFA53B7E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8811474B-561D-8E72-1493-BB9A17B84542}"/>
              </a:ext>
            </a:extLst>
          </p:cNvPr>
          <p:cNvSpPr>
            <a:spLocks noGrp="1"/>
          </p:cNvSpPr>
          <p:nvPr>
            <p:ph type="dt" sz="half" idx="10"/>
          </p:nvPr>
        </p:nvSpPr>
        <p:spPr/>
        <p:txBody>
          <a:bodyPr/>
          <a:lstStyle/>
          <a:p>
            <a:fld id="{3BE8238B-4DD3-49CF-86A7-B3A8200D1A1F}" type="datetimeFigureOut">
              <a:rPr lang="en-IN" smtClean="0"/>
              <a:t>03-12-2024</a:t>
            </a:fld>
            <a:endParaRPr lang="en-IN"/>
          </a:p>
        </p:txBody>
      </p:sp>
      <p:sp>
        <p:nvSpPr>
          <p:cNvPr id="4" name="Footer Placeholder 3">
            <a:extLst>
              <a:ext uri="{FF2B5EF4-FFF2-40B4-BE49-F238E27FC236}">
                <a16:creationId xmlns:a16="http://schemas.microsoft.com/office/drawing/2014/main" id="{6AA20113-BF06-43E1-DB78-14C9E107B13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C6B7DCCD-C825-9501-3AA9-4519EF14F933}"/>
              </a:ext>
            </a:extLst>
          </p:cNvPr>
          <p:cNvSpPr>
            <a:spLocks noGrp="1"/>
          </p:cNvSpPr>
          <p:nvPr>
            <p:ph type="sldNum" sz="quarter" idx="12"/>
          </p:nvPr>
        </p:nvSpPr>
        <p:spPr/>
        <p:txBody>
          <a:bodyPr/>
          <a:lstStyle/>
          <a:p>
            <a:fld id="{78D763FF-ED35-4FFB-B3E6-70419EC82E89}" type="slidenum">
              <a:rPr lang="en-IN" smtClean="0"/>
              <a:t>‹#›</a:t>
            </a:fld>
            <a:endParaRPr lang="en-IN"/>
          </a:p>
        </p:txBody>
      </p:sp>
    </p:spTree>
    <p:extLst>
      <p:ext uri="{BB962C8B-B14F-4D97-AF65-F5344CB8AC3E}">
        <p14:creationId xmlns:p14="http://schemas.microsoft.com/office/powerpoint/2010/main" val="1416690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19E7EF-AF06-2112-9335-705214422A65}"/>
              </a:ext>
            </a:extLst>
          </p:cNvPr>
          <p:cNvSpPr>
            <a:spLocks noGrp="1"/>
          </p:cNvSpPr>
          <p:nvPr>
            <p:ph type="dt" sz="half" idx="10"/>
          </p:nvPr>
        </p:nvSpPr>
        <p:spPr/>
        <p:txBody>
          <a:bodyPr/>
          <a:lstStyle/>
          <a:p>
            <a:fld id="{3BE8238B-4DD3-49CF-86A7-B3A8200D1A1F}" type="datetimeFigureOut">
              <a:rPr lang="en-IN" smtClean="0"/>
              <a:t>03-12-2024</a:t>
            </a:fld>
            <a:endParaRPr lang="en-IN"/>
          </a:p>
        </p:txBody>
      </p:sp>
      <p:sp>
        <p:nvSpPr>
          <p:cNvPr id="3" name="Footer Placeholder 2">
            <a:extLst>
              <a:ext uri="{FF2B5EF4-FFF2-40B4-BE49-F238E27FC236}">
                <a16:creationId xmlns:a16="http://schemas.microsoft.com/office/drawing/2014/main" id="{652BA20B-C812-6A93-6B86-51B2352EA6D9}"/>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BB47CF4A-E370-8067-8403-E79B25335E71}"/>
              </a:ext>
            </a:extLst>
          </p:cNvPr>
          <p:cNvSpPr>
            <a:spLocks noGrp="1"/>
          </p:cNvSpPr>
          <p:nvPr>
            <p:ph type="sldNum" sz="quarter" idx="12"/>
          </p:nvPr>
        </p:nvSpPr>
        <p:spPr/>
        <p:txBody>
          <a:bodyPr/>
          <a:lstStyle/>
          <a:p>
            <a:fld id="{78D763FF-ED35-4FFB-B3E6-70419EC82E89}" type="slidenum">
              <a:rPr lang="en-IN" smtClean="0"/>
              <a:t>‹#›</a:t>
            </a:fld>
            <a:endParaRPr lang="en-IN"/>
          </a:p>
        </p:txBody>
      </p:sp>
    </p:spTree>
    <p:extLst>
      <p:ext uri="{BB962C8B-B14F-4D97-AF65-F5344CB8AC3E}">
        <p14:creationId xmlns:p14="http://schemas.microsoft.com/office/powerpoint/2010/main" val="3121073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4D92A-4B87-A9AF-DF73-1D6C9538BA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638362D3-FF55-42C0-2289-DA452D5FD9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E573F5A4-D21E-2F00-FFC1-DBEA169D4A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D70210-D92A-4DD6-215A-C0BB79A88AB3}"/>
              </a:ext>
            </a:extLst>
          </p:cNvPr>
          <p:cNvSpPr>
            <a:spLocks noGrp="1"/>
          </p:cNvSpPr>
          <p:nvPr>
            <p:ph type="dt" sz="half" idx="10"/>
          </p:nvPr>
        </p:nvSpPr>
        <p:spPr/>
        <p:txBody>
          <a:bodyPr/>
          <a:lstStyle/>
          <a:p>
            <a:fld id="{3BE8238B-4DD3-49CF-86A7-B3A8200D1A1F}" type="datetimeFigureOut">
              <a:rPr lang="en-IN" smtClean="0"/>
              <a:t>03-12-2024</a:t>
            </a:fld>
            <a:endParaRPr lang="en-IN"/>
          </a:p>
        </p:txBody>
      </p:sp>
      <p:sp>
        <p:nvSpPr>
          <p:cNvPr id="6" name="Footer Placeholder 5">
            <a:extLst>
              <a:ext uri="{FF2B5EF4-FFF2-40B4-BE49-F238E27FC236}">
                <a16:creationId xmlns:a16="http://schemas.microsoft.com/office/drawing/2014/main" id="{B2095EBC-6A3B-4E46-7A64-ACE7C936A51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55B1056-F62E-7A2A-3FEA-171BAAFDB5D3}"/>
              </a:ext>
            </a:extLst>
          </p:cNvPr>
          <p:cNvSpPr>
            <a:spLocks noGrp="1"/>
          </p:cNvSpPr>
          <p:nvPr>
            <p:ph type="sldNum" sz="quarter" idx="12"/>
          </p:nvPr>
        </p:nvSpPr>
        <p:spPr/>
        <p:txBody>
          <a:bodyPr/>
          <a:lstStyle/>
          <a:p>
            <a:fld id="{78D763FF-ED35-4FFB-B3E6-70419EC82E89}" type="slidenum">
              <a:rPr lang="en-IN" smtClean="0"/>
              <a:t>‹#›</a:t>
            </a:fld>
            <a:endParaRPr lang="en-IN"/>
          </a:p>
        </p:txBody>
      </p:sp>
    </p:spTree>
    <p:extLst>
      <p:ext uri="{BB962C8B-B14F-4D97-AF65-F5344CB8AC3E}">
        <p14:creationId xmlns:p14="http://schemas.microsoft.com/office/powerpoint/2010/main" val="2778194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178C6-6225-F65F-74C8-2FAC96AD7E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172B2ED4-2919-AB26-19E3-4F83BE659B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41656110-442C-D8C8-3050-438585D6D6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2FD15D-06C1-BA0E-A51B-0C47E9F7607C}"/>
              </a:ext>
            </a:extLst>
          </p:cNvPr>
          <p:cNvSpPr>
            <a:spLocks noGrp="1"/>
          </p:cNvSpPr>
          <p:nvPr>
            <p:ph type="dt" sz="half" idx="10"/>
          </p:nvPr>
        </p:nvSpPr>
        <p:spPr/>
        <p:txBody>
          <a:bodyPr/>
          <a:lstStyle/>
          <a:p>
            <a:fld id="{3BE8238B-4DD3-49CF-86A7-B3A8200D1A1F}" type="datetimeFigureOut">
              <a:rPr lang="en-IN" smtClean="0"/>
              <a:t>03-12-2024</a:t>
            </a:fld>
            <a:endParaRPr lang="en-IN"/>
          </a:p>
        </p:txBody>
      </p:sp>
      <p:sp>
        <p:nvSpPr>
          <p:cNvPr id="6" name="Footer Placeholder 5">
            <a:extLst>
              <a:ext uri="{FF2B5EF4-FFF2-40B4-BE49-F238E27FC236}">
                <a16:creationId xmlns:a16="http://schemas.microsoft.com/office/drawing/2014/main" id="{1852A0CC-B4E4-7846-AE4B-B945E6948D0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A17AB0A-2842-1419-D001-D0330BD210DF}"/>
              </a:ext>
            </a:extLst>
          </p:cNvPr>
          <p:cNvSpPr>
            <a:spLocks noGrp="1"/>
          </p:cNvSpPr>
          <p:nvPr>
            <p:ph type="sldNum" sz="quarter" idx="12"/>
          </p:nvPr>
        </p:nvSpPr>
        <p:spPr/>
        <p:txBody>
          <a:bodyPr/>
          <a:lstStyle/>
          <a:p>
            <a:fld id="{78D763FF-ED35-4FFB-B3E6-70419EC82E89}" type="slidenum">
              <a:rPr lang="en-IN" smtClean="0"/>
              <a:t>‹#›</a:t>
            </a:fld>
            <a:endParaRPr lang="en-IN"/>
          </a:p>
        </p:txBody>
      </p:sp>
    </p:spTree>
    <p:extLst>
      <p:ext uri="{BB962C8B-B14F-4D97-AF65-F5344CB8AC3E}">
        <p14:creationId xmlns:p14="http://schemas.microsoft.com/office/powerpoint/2010/main" val="3681930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74994C-551A-3D2D-18BA-1382B70BBD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2EBF4BE-AAD3-9A83-BE23-33A93DB96B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B82E190-726F-CD81-5A76-30711B8E74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E8238B-4DD3-49CF-86A7-B3A8200D1A1F}" type="datetimeFigureOut">
              <a:rPr lang="en-IN" smtClean="0"/>
              <a:t>03-12-2024</a:t>
            </a:fld>
            <a:endParaRPr lang="en-IN"/>
          </a:p>
        </p:txBody>
      </p:sp>
      <p:sp>
        <p:nvSpPr>
          <p:cNvPr id="5" name="Footer Placeholder 4">
            <a:extLst>
              <a:ext uri="{FF2B5EF4-FFF2-40B4-BE49-F238E27FC236}">
                <a16:creationId xmlns:a16="http://schemas.microsoft.com/office/drawing/2014/main" id="{52168F3B-FDA9-B4A4-4AAE-F01DD4D823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24A3CB7-2A34-934C-007A-49AF1374CC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D763FF-ED35-4FFB-B3E6-70419EC82E89}" type="slidenum">
              <a:rPr lang="en-IN" smtClean="0"/>
              <a:t>‹#›</a:t>
            </a:fld>
            <a:endParaRPr lang="en-IN"/>
          </a:p>
        </p:txBody>
      </p:sp>
    </p:spTree>
    <p:extLst>
      <p:ext uri="{BB962C8B-B14F-4D97-AF65-F5344CB8AC3E}">
        <p14:creationId xmlns:p14="http://schemas.microsoft.com/office/powerpoint/2010/main" val="3830407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35CA8-D587-B43D-7AB4-4E4DE1A19E2A}"/>
              </a:ext>
            </a:extLst>
          </p:cNvPr>
          <p:cNvSpPr>
            <a:spLocks noGrp="1"/>
          </p:cNvSpPr>
          <p:nvPr>
            <p:ph type="title"/>
          </p:nvPr>
        </p:nvSpPr>
        <p:spPr>
          <a:xfrm>
            <a:off x="838200" y="365125"/>
            <a:ext cx="10515600" cy="6242152"/>
          </a:xfrm>
          <a:ln w="12700">
            <a:solidFill>
              <a:schemeClr val="tx1"/>
            </a:solidFill>
          </a:ln>
        </p:spPr>
        <p:txBody>
          <a:bodyPr>
            <a:normAutofit fontScale="90000"/>
          </a:bodyPr>
          <a:lstStyle/>
          <a:p>
            <a:pPr algn="ctr"/>
            <a:br>
              <a:rPr lang="en-IN" sz="6600" dirty="0">
                <a:solidFill>
                  <a:srgbClr val="C00000"/>
                </a:solidFill>
                <a:latin typeface="Algerian" panose="04020705040A02060702" pitchFamily="82" charset="0"/>
              </a:rPr>
            </a:br>
            <a:r>
              <a:rPr lang="en-IN" sz="6600" dirty="0">
                <a:solidFill>
                  <a:srgbClr val="C00000"/>
                </a:solidFill>
                <a:latin typeface="Algerian" panose="04020705040A02060702" pitchFamily="82" charset="0"/>
              </a:rPr>
              <a:t>E-Content</a:t>
            </a:r>
            <a:br>
              <a:rPr lang="en-IN" sz="6600" b="1" dirty="0">
                <a:solidFill>
                  <a:srgbClr val="00B050"/>
                </a:solidFill>
                <a:latin typeface="Matura MT Script Capitals" panose="03020802060602070202" pitchFamily="66" charset="0"/>
              </a:rPr>
            </a:br>
            <a:br>
              <a:rPr lang="en-IN" sz="6600" b="1" dirty="0">
                <a:solidFill>
                  <a:srgbClr val="00B050"/>
                </a:solidFill>
                <a:latin typeface="Matura MT Script Capitals" panose="03020802060602070202" pitchFamily="66" charset="0"/>
              </a:rPr>
            </a:br>
            <a:r>
              <a:rPr lang="en-IN" sz="6600" b="1" dirty="0">
                <a:solidFill>
                  <a:srgbClr val="00B050"/>
                </a:solidFill>
                <a:latin typeface="Copperplate Gothic Light" panose="020E0507020206020404" pitchFamily="34" charset="0"/>
              </a:rPr>
              <a:t>Environmental Studies </a:t>
            </a:r>
            <a:br>
              <a:rPr lang="en-IN" sz="6600" b="1" dirty="0">
                <a:solidFill>
                  <a:srgbClr val="00B050"/>
                </a:solidFill>
                <a:latin typeface="Copperplate Gothic Light" panose="020E0507020206020404" pitchFamily="34" charset="0"/>
              </a:rPr>
            </a:br>
            <a:r>
              <a:rPr lang="en-IN" b="1" dirty="0">
                <a:latin typeface="+mn-lt"/>
              </a:rPr>
              <a:t>Paper code: </a:t>
            </a:r>
            <a:r>
              <a:rPr lang="en-IN" i="1" dirty="0">
                <a:latin typeface="+mn-lt"/>
              </a:rPr>
              <a:t>VAC0101002</a:t>
            </a:r>
            <a:br>
              <a:rPr lang="en-IN" b="1" dirty="0">
                <a:latin typeface="+mn-lt"/>
              </a:rPr>
            </a:br>
            <a:br>
              <a:rPr lang="en-IN" dirty="0"/>
            </a:br>
            <a:r>
              <a:rPr lang="en-IN" sz="3600" i="1" dirty="0">
                <a:latin typeface="Forte" panose="03060902040502070203" pitchFamily="66" charset="0"/>
              </a:rPr>
              <a:t>Total Marks:30</a:t>
            </a:r>
            <a:br>
              <a:rPr lang="en-IN" sz="3600" i="1" dirty="0">
                <a:latin typeface="Forte" panose="03060902040502070203" pitchFamily="66" charset="0"/>
              </a:rPr>
            </a:br>
            <a:br>
              <a:rPr lang="en-IN" sz="3600" i="1" dirty="0">
                <a:latin typeface="Forte" panose="03060902040502070203" pitchFamily="66" charset="0"/>
              </a:rPr>
            </a:br>
            <a:r>
              <a:rPr lang="en-IN" sz="3600" i="1" dirty="0">
                <a:latin typeface="Forte" panose="03060902040502070203" pitchFamily="66" charset="0"/>
              </a:rPr>
              <a:t>No. of Credits:2</a:t>
            </a:r>
            <a:br>
              <a:rPr lang="en-IN" sz="3600" i="1" dirty="0">
                <a:latin typeface="Forte" panose="03060902040502070203" pitchFamily="66" charset="0"/>
              </a:rPr>
            </a:br>
            <a:br>
              <a:rPr lang="en-IN" sz="3600" i="1" dirty="0">
                <a:latin typeface="Forte" panose="03060902040502070203" pitchFamily="66" charset="0"/>
              </a:rPr>
            </a:br>
            <a:r>
              <a:rPr lang="en-IN" sz="2200" i="1" kern="100" dirty="0">
                <a:effectLst/>
                <a:latin typeface="Calibri" panose="020F0502020204030204" pitchFamily="34" charset="0"/>
                <a:ea typeface="Calibri" panose="020F0502020204030204" pitchFamily="34" charset="0"/>
                <a:cs typeface="Calibri" panose="020F0502020204030204" pitchFamily="34" charset="0"/>
              </a:rPr>
              <a:t>©Lakshmi K. Singh, ADP College, Nagaon, Assam</a:t>
            </a:r>
            <a:br>
              <a:rPr lang="en-IN" sz="2200" i="1" kern="100" dirty="0">
                <a:effectLst/>
                <a:latin typeface="Calibri" panose="020F0502020204030204" pitchFamily="34" charset="0"/>
                <a:ea typeface="Calibri" panose="020F0502020204030204" pitchFamily="34" charset="0"/>
                <a:cs typeface="Times New Roman" panose="02020603050405020304" pitchFamily="18" charset="0"/>
              </a:rPr>
            </a:br>
            <a:endParaRPr lang="en-IN" sz="2200" i="1" dirty="0">
              <a:latin typeface="Forte" panose="03060902040502070203" pitchFamily="66" charset="0"/>
            </a:endParaRPr>
          </a:p>
        </p:txBody>
      </p:sp>
    </p:spTree>
    <p:extLst>
      <p:ext uri="{BB962C8B-B14F-4D97-AF65-F5344CB8AC3E}">
        <p14:creationId xmlns:p14="http://schemas.microsoft.com/office/powerpoint/2010/main" val="818297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3F507-9F9A-F075-5C31-AE577A647AE5}"/>
              </a:ext>
            </a:extLst>
          </p:cNvPr>
          <p:cNvSpPr>
            <a:spLocks noGrp="1"/>
          </p:cNvSpPr>
          <p:nvPr>
            <p:ph type="title"/>
          </p:nvPr>
        </p:nvSpPr>
        <p:spPr>
          <a:xfrm>
            <a:off x="838200" y="365125"/>
            <a:ext cx="10515600" cy="854075"/>
          </a:xfrm>
        </p:spPr>
        <p:txBody>
          <a:bodyPr>
            <a:normAutofit/>
          </a:bodyPr>
          <a:lstStyle/>
          <a:p>
            <a:pPr algn="ctr"/>
            <a:r>
              <a:rPr lang="en-IN" sz="3600" b="1" dirty="0">
                <a:effectLst/>
                <a:latin typeface="Times New Roman" panose="02020603050405020304" pitchFamily="18" charset="0"/>
                <a:ea typeface="Times New Roman" panose="02020603050405020304" pitchFamily="18" charset="0"/>
              </a:rPr>
              <a:t>Non-renewable resources</a:t>
            </a:r>
            <a:endParaRPr lang="en-IN" sz="3600" b="1" dirty="0"/>
          </a:p>
        </p:txBody>
      </p:sp>
      <p:sp>
        <p:nvSpPr>
          <p:cNvPr id="3" name="Content Placeholder 2">
            <a:extLst>
              <a:ext uri="{FF2B5EF4-FFF2-40B4-BE49-F238E27FC236}">
                <a16:creationId xmlns:a16="http://schemas.microsoft.com/office/drawing/2014/main" id="{57039578-6564-08F3-5BFB-640DAD99B528}"/>
              </a:ext>
            </a:extLst>
          </p:cNvPr>
          <p:cNvSpPr>
            <a:spLocks noGrp="1"/>
          </p:cNvSpPr>
          <p:nvPr>
            <p:ph idx="1"/>
          </p:nvPr>
        </p:nvSpPr>
        <p:spPr>
          <a:xfrm>
            <a:off x="838200" y="1219200"/>
            <a:ext cx="10515600" cy="5439508"/>
          </a:xfrm>
        </p:spPr>
        <p:txBody>
          <a:bodyPr>
            <a:noAutofit/>
          </a:bodyPr>
          <a:lstStyle/>
          <a:p>
            <a:pPr marL="0" indent="0" algn="just">
              <a:buNone/>
            </a:pPr>
            <a:r>
              <a:rPr lang="en-IN" sz="2000" dirty="0">
                <a:effectLst/>
                <a:latin typeface="Times New Roman" panose="02020603050405020304" pitchFamily="18" charset="0"/>
                <a:ea typeface="Times New Roman" panose="02020603050405020304" pitchFamily="18" charset="0"/>
              </a:rPr>
              <a:t>Non-renewable resources are natural resources that cannot be replenished or regenerated. These resources have formed over millions of years and include materials such as fossil fuels, minerals, and certain metals. The categories of non-renewable resources are:</a:t>
            </a:r>
            <a:r>
              <a:rPr lang="en-IN" sz="2000" b="1" dirty="0">
                <a:effectLst/>
                <a:latin typeface="Times New Roman" panose="02020603050405020304" pitchFamily="18" charset="0"/>
                <a:ea typeface="Times New Roman" panose="02020603050405020304" pitchFamily="18" charset="0"/>
              </a:rPr>
              <a:t> </a:t>
            </a:r>
            <a:endParaRPr lang="en-IN" sz="2000" dirty="0">
              <a:effectLst/>
              <a:latin typeface="Times New Roman" panose="02020603050405020304" pitchFamily="18" charset="0"/>
              <a:ea typeface="Times New Roman" panose="02020603050405020304" pitchFamily="18" charset="0"/>
            </a:endParaRPr>
          </a:p>
          <a:p>
            <a:pPr marL="0" indent="0" algn="just">
              <a:buNone/>
            </a:pPr>
            <a:r>
              <a:rPr lang="en-IN" sz="2400" b="1" dirty="0">
                <a:effectLst/>
                <a:latin typeface="Times New Roman" panose="02020603050405020304" pitchFamily="18" charset="0"/>
                <a:ea typeface="Times New Roman" panose="02020603050405020304" pitchFamily="18" charset="0"/>
              </a:rPr>
              <a:t>1. Fossil Fuels</a:t>
            </a:r>
            <a:endParaRPr lang="en-IN" sz="2400" dirty="0">
              <a:effectLst/>
              <a:latin typeface="Times New Roman" panose="02020603050405020304" pitchFamily="18" charset="0"/>
              <a:ea typeface="Times New Roman" panose="02020603050405020304" pitchFamily="18" charset="0"/>
            </a:endParaRPr>
          </a:p>
          <a:p>
            <a:pPr marL="0" indent="0" algn="just">
              <a:buNone/>
            </a:pPr>
            <a:r>
              <a:rPr lang="en-IN" sz="2000" dirty="0">
                <a:effectLst/>
                <a:latin typeface="Times New Roman" panose="02020603050405020304" pitchFamily="18" charset="0"/>
                <a:ea typeface="Times New Roman" panose="02020603050405020304" pitchFamily="18" charset="0"/>
              </a:rPr>
              <a:t>Fossil fuels are the most commonly recognized type of non-renewable resource. They are formed from the remains of ancient plants and animals that were buried and subjected to heat and pressure over millions of years. The main fossil fuels include: </a:t>
            </a:r>
            <a:r>
              <a:rPr lang="en-IN" sz="2000" b="1" dirty="0">
                <a:effectLst/>
                <a:latin typeface="Times New Roman" panose="02020603050405020304" pitchFamily="18" charset="0"/>
                <a:ea typeface="Times New Roman" panose="02020603050405020304" pitchFamily="18" charset="0"/>
              </a:rPr>
              <a:t>Coal, Oil (Petroleum) and Natural Gas</a:t>
            </a:r>
            <a:endParaRPr lang="en-IN" sz="2000" dirty="0">
              <a:effectLst/>
              <a:latin typeface="Times New Roman" panose="02020603050405020304" pitchFamily="18" charset="0"/>
              <a:ea typeface="Times New Roman" panose="02020603050405020304" pitchFamily="18" charset="0"/>
            </a:endParaRPr>
          </a:p>
          <a:p>
            <a:pPr marL="0" indent="0" algn="just">
              <a:buNone/>
            </a:pPr>
            <a:r>
              <a:rPr lang="en-IN" sz="2000" dirty="0">
                <a:effectLst/>
                <a:latin typeface="Times New Roman" panose="02020603050405020304" pitchFamily="18" charset="0"/>
                <a:ea typeface="Times New Roman" panose="02020603050405020304" pitchFamily="18" charset="0"/>
              </a:rPr>
              <a:t>These fuels are widely used for energy production, transportation, heating, and manufacturing, but their extraction and consumption contribute to environmental pollution and climate change.</a:t>
            </a:r>
          </a:p>
          <a:p>
            <a:pPr marL="0" indent="0" algn="just">
              <a:buNone/>
            </a:pPr>
            <a:r>
              <a:rPr lang="en-IN" sz="2400" b="1" dirty="0">
                <a:effectLst/>
                <a:latin typeface="Times New Roman" panose="02020603050405020304" pitchFamily="18" charset="0"/>
                <a:ea typeface="Times New Roman" panose="02020603050405020304" pitchFamily="18" charset="0"/>
              </a:rPr>
              <a:t>2. Nuclear Fuels</a:t>
            </a:r>
            <a:endParaRPr lang="en-IN" sz="2400" dirty="0">
              <a:effectLst/>
              <a:latin typeface="Times New Roman" panose="02020603050405020304" pitchFamily="18" charset="0"/>
              <a:ea typeface="Times New Roman" panose="02020603050405020304" pitchFamily="18" charset="0"/>
            </a:endParaRPr>
          </a:p>
          <a:p>
            <a:pPr marL="0" indent="0" algn="just">
              <a:buNone/>
            </a:pPr>
            <a:r>
              <a:rPr lang="en-IN" sz="2000" dirty="0">
                <a:effectLst/>
                <a:latin typeface="Times New Roman" panose="02020603050405020304" pitchFamily="18" charset="0"/>
                <a:ea typeface="Times New Roman" panose="02020603050405020304" pitchFamily="18" charset="0"/>
              </a:rPr>
              <a:t>Nuclear energy is another form of non-renewable energy. It is produced by using uranium and other radioactive elements, which are mined from the Earth. Once used in a nuclear reactor, the radioactive material cannot be reused. </a:t>
            </a:r>
            <a:r>
              <a:rPr lang="en-IN" sz="2000" dirty="0">
                <a:latin typeface="Times New Roman" panose="02020603050405020304" pitchFamily="18" charset="0"/>
                <a:ea typeface="Times New Roman" panose="02020603050405020304" pitchFamily="18" charset="0"/>
              </a:rPr>
              <a:t>N</a:t>
            </a:r>
            <a:r>
              <a:rPr lang="en-IN" sz="2000" dirty="0">
                <a:effectLst/>
                <a:latin typeface="Times New Roman" panose="02020603050405020304" pitchFamily="18" charset="0"/>
                <a:ea typeface="Times New Roman" panose="02020603050405020304" pitchFamily="18" charset="0"/>
              </a:rPr>
              <a:t>uclear fuels include: </a:t>
            </a:r>
            <a:r>
              <a:rPr lang="en-IN" sz="2000" b="1" dirty="0">
                <a:effectLst/>
                <a:latin typeface="Times New Roman" panose="02020603050405020304" pitchFamily="18" charset="0"/>
                <a:ea typeface="Times New Roman" panose="02020603050405020304" pitchFamily="18" charset="0"/>
              </a:rPr>
              <a:t>Uranium</a:t>
            </a:r>
            <a:r>
              <a:rPr lang="en-IN" sz="2000" dirty="0">
                <a:latin typeface="Times New Roman" panose="02020603050405020304" pitchFamily="18" charset="0"/>
                <a:ea typeface="Times New Roman" panose="02020603050405020304" pitchFamily="18" charset="0"/>
              </a:rPr>
              <a:t>, </a:t>
            </a:r>
            <a:r>
              <a:rPr lang="en-IN" sz="2000" b="1" dirty="0">
                <a:effectLst/>
                <a:latin typeface="Times New Roman" panose="02020603050405020304" pitchFamily="18" charset="0"/>
                <a:ea typeface="Times New Roman" panose="02020603050405020304" pitchFamily="18" charset="0"/>
              </a:rPr>
              <a:t>Plutonium etc.</a:t>
            </a:r>
            <a:endParaRPr lang="en-IN" sz="2000" dirty="0">
              <a:effectLst/>
              <a:latin typeface="Times New Roman" panose="02020603050405020304" pitchFamily="18" charset="0"/>
              <a:ea typeface="Times New Roman" panose="02020603050405020304" pitchFamily="18" charset="0"/>
            </a:endParaRPr>
          </a:p>
          <a:p>
            <a:pPr marL="0" indent="0" algn="just">
              <a:buNone/>
            </a:pPr>
            <a:r>
              <a:rPr lang="en-IN" sz="2000" dirty="0">
                <a:effectLst/>
                <a:latin typeface="Times New Roman" panose="02020603050405020304" pitchFamily="18" charset="0"/>
                <a:ea typeface="Times New Roman" panose="02020603050405020304" pitchFamily="18" charset="0"/>
              </a:rPr>
              <a:t>While nuclear power produces large amounts of energy without carbon emissions, concerns include radioactive waste disposal and potential nuclear accidents.</a:t>
            </a:r>
          </a:p>
        </p:txBody>
      </p:sp>
    </p:spTree>
    <p:extLst>
      <p:ext uri="{BB962C8B-B14F-4D97-AF65-F5344CB8AC3E}">
        <p14:creationId xmlns:p14="http://schemas.microsoft.com/office/powerpoint/2010/main" val="3987326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593DDB-0B4C-2CF2-38F8-0E362D65D6AF}"/>
              </a:ext>
            </a:extLst>
          </p:cNvPr>
          <p:cNvSpPr>
            <a:spLocks noGrp="1"/>
          </p:cNvSpPr>
          <p:nvPr>
            <p:ph idx="1"/>
          </p:nvPr>
        </p:nvSpPr>
        <p:spPr>
          <a:xfrm>
            <a:off x="838200" y="952594"/>
            <a:ext cx="10515600" cy="5298831"/>
          </a:xfrm>
        </p:spPr>
        <p:txBody>
          <a:bodyPr>
            <a:normAutofit/>
          </a:bodyPr>
          <a:lstStyle/>
          <a:p>
            <a:pPr marL="0" indent="0" algn="just">
              <a:buNone/>
            </a:pPr>
            <a:r>
              <a:rPr lang="en-IN" sz="2600" b="1" dirty="0">
                <a:latin typeface="Times New Roman" panose="02020603050405020304" pitchFamily="18" charset="0"/>
                <a:ea typeface="Times New Roman" panose="02020603050405020304" pitchFamily="18" charset="0"/>
              </a:rPr>
              <a:t>3. </a:t>
            </a:r>
            <a:r>
              <a:rPr lang="en-IN" sz="2600" b="1" dirty="0">
                <a:effectLst/>
                <a:latin typeface="Times New Roman" panose="02020603050405020304" pitchFamily="18" charset="0"/>
                <a:ea typeface="Times New Roman" panose="02020603050405020304" pitchFamily="18" charset="0"/>
              </a:rPr>
              <a:t>Minerals and Metals</a:t>
            </a:r>
            <a:endParaRPr lang="en-IN" sz="2600" dirty="0">
              <a:effectLst/>
              <a:latin typeface="Times New Roman" panose="02020603050405020304" pitchFamily="18" charset="0"/>
              <a:ea typeface="Times New Roman" panose="02020603050405020304" pitchFamily="18" charset="0"/>
            </a:endParaRPr>
          </a:p>
          <a:p>
            <a:pPr marL="0" indent="0" algn="just">
              <a:lnSpc>
                <a:spcPct val="100000"/>
              </a:lnSpc>
              <a:buNone/>
            </a:pPr>
            <a:r>
              <a:rPr lang="en-IN" sz="2200" dirty="0">
                <a:effectLst/>
                <a:latin typeface="Times New Roman" panose="02020603050405020304" pitchFamily="18" charset="0"/>
                <a:ea typeface="Times New Roman" panose="02020603050405020304" pitchFamily="18" charset="0"/>
              </a:rPr>
              <a:t>Many minerals and metals, used in various industries and technologies, are non-renewable because they are mined from finite ore deposits. These resources are used in construction, manufacturing, electronics, and other sectors. Some important non-renewable minerals and metals include: Iron ore, Copper, Gold</a:t>
            </a:r>
            <a:r>
              <a:rPr lang="en-IN" sz="2200" dirty="0">
                <a:latin typeface="Times New Roman" panose="02020603050405020304" pitchFamily="18" charset="0"/>
                <a:ea typeface="Times New Roman" panose="02020603050405020304" pitchFamily="18" charset="0"/>
              </a:rPr>
              <a:t>, </a:t>
            </a:r>
            <a:r>
              <a:rPr lang="en-IN" sz="2200" dirty="0">
                <a:effectLst/>
                <a:latin typeface="Times New Roman" panose="02020603050405020304" pitchFamily="18" charset="0"/>
                <a:ea typeface="Times New Roman" panose="02020603050405020304" pitchFamily="18" charset="0"/>
              </a:rPr>
              <a:t>Bauxite (Aluminum) and Phosphates.</a:t>
            </a:r>
          </a:p>
          <a:p>
            <a:pPr marL="0" indent="0" algn="just">
              <a:lnSpc>
                <a:spcPct val="100000"/>
              </a:lnSpc>
              <a:buNone/>
            </a:pPr>
            <a:r>
              <a:rPr lang="en-IN" sz="2200" dirty="0">
                <a:effectLst/>
                <a:latin typeface="Times New Roman" panose="02020603050405020304" pitchFamily="18" charset="0"/>
                <a:ea typeface="Times New Roman" panose="02020603050405020304" pitchFamily="18" charset="0"/>
              </a:rPr>
              <a:t>Once these resources are extracted, they take millions of years to replenish, if at all. Recycling can help extend their life, but eventually, supplies may run out.</a:t>
            </a:r>
          </a:p>
          <a:p>
            <a:pPr marL="0" indent="0" algn="just">
              <a:lnSpc>
                <a:spcPct val="100000"/>
              </a:lnSpc>
              <a:buNone/>
            </a:pPr>
            <a:r>
              <a:rPr lang="en-IN" sz="2200" dirty="0">
                <a:effectLst/>
                <a:latin typeface="Times New Roman" panose="02020603050405020304" pitchFamily="18" charset="0"/>
                <a:ea typeface="Times New Roman" panose="02020603050405020304" pitchFamily="18" charset="0"/>
              </a:rPr>
              <a:t>Non-Renewable Resources once used, they cannot be regenerated on a human timescale. Their extraction and use can cause environmental degradation, including habitat destruction, pollution, and greenhouse gas emissions. Extracting and refining non-renewable resources often requires significant amounts of energy, contributing to environmental damage. The depletion of non-renewable resources underscores the importance of transitioning to renewable energy sources, like solar and wind, and improving resource efficiency and recycling efforts.</a:t>
            </a:r>
          </a:p>
          <a:p>
            <a:endParaRPr lang="en-IN" dirty="0"/>
          </a:p>
        </p:txBody>
      </p:sp>
    </p:spTree>
    <p:extLst>
      <p:ext uri="{BB962C8B-B14F-4D97-AF65-F5344CB8AC3E}">
        <p14:creationId xmlns:p14="http://schemas.microsoft.com/office/powerpoint/2010/main" val="3569922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A1D9D-4592-91A0-556B-A5F1D43A63DB}"/>
              </a:ext>
            </a:extLst>
          </p:cNvPr>
          <p:cNvSpPr>
            <a:spLocks noGrp="1"/>
          </p:cNvSpPr>
          <p:nvPr>
            <p:ph type="title"/>
          </p:nvPr>
        </p:nvSpPr>
        <p:spPr>
          <a:xfrm>
            <a:off x="838200" y="365125"/>
            <a:ext cx="10515600" cy="947481"/>
          </a:xfrm>
        </p:spPr>
        <p:txBody>
          <a:bodyPr>
            <a:normAutofit/>
          </a:bodyPr>
          <a:lstStyle/>
          <a:p>
            <a:pPr algn="ctr"/>
            <a:r>
              <a:rPr lang="en-IN" sz="4000" b="1" dirty="0">
                <a:effectLst/>
                <a:latin typeface="Times New Roman" panose="02020603050405020304" pitchFamily="18" charset="0"/>
                <a:ea typeface="Times New Roman" panose="02020603050405020304" pitchFamily="18" charset="0"/>
              </a:rPr>
              <a:t>Common property resources</a:t>
            </a:r>
            <a:endParaRPr lang="en-IN" sz="4000" dirty="0"/>
          </a:p>
        </p:txBody>
      </p:sp>
      <p:sp>
        <p:nvSpPr>
          <p:cNvPr id="3" name="Content Placeholder 2">
            <a:extLst>
              <a:ext uri="{FF2B5EF4-FFF2-40B4-BE49-F238E27FC236}">
                <a16:creationId xmlns:a16="http://schemas.microsoft.com/office/drawing/2014/main" id="{40E683D6-96EB-D8E7-D579-B50C0850A3C3}"/>
              </a:ext>
            </a:extLst>
          </p:cNvPr>
          <p:cNvSpPr>
            <a:spLocks noGrp="1"/>
          </p:cNvSpPr>
          <p:nvPr>
            <p:ph idx="1"/>
          </p:nvPr>
        </p:nvSpPr>
        <p:spPr>
          <a:xfrm>
            <a:off x="838200" y="1198203"/>
            <a:ext cx="10515600" cy="5309420"/>
          </a:xfrm>
        </p:spPr>
        <p:txBody>
          <a:bodyPr>
            <a:normAutofit fontScale="55000" lnSpcReduction="20000"/>
          </a:bodyPr>
          <a:lstStyle/>
          <a:p>
            <a:pPr marL="0" indent="0" algn="just">
              <a:lnSpc>
                <a:spcPct val="120000"/>
              </a:lnSpc>
              <a:buNone/>
            </a:pPr>
            <a:r>
              <a:rPr lang="en-IN" sz="3200" b="1" dirty="0">
                <a:effectLst/>
                <a:latin typeface="Times New Roman" panose="02020603050405020304" pitchFamily="18" charset="0"/>
                <a:ea typeface="Times New Roman" panose="02020603050405020304" pitchFamily="18" charset="0"/>
              </a:rPr>
              <a:t>Common property resources (CPRs)</a:t>
            </a:r>
            <a:r>
              <a:rPr lang="en-IN" sz="3200" dirty="0">
                <a:effectLst/>
                <a:latin typeface="Times New Roman" panose="02020603050405020304" pitchFamily="18" charset="0"/>
                <a:ea typeface="Times New Roman" panose="02020603050405020304" pitchFamily="18" charset="0"/>
              </a:rPr>
              <a:t> are natural or man-made resources. These resources are neither owned privately by a single entity nor controlled entirely by the government. Instead, they are managed collectively by a group of users who often follow agreed-upon rules for usage to prevent over-exploitation. Because access to these resources is shared, CPRs are prone to overuse and degradation, a situation known as the </a:t>
            </a:r>
            <a:r>
              <a:rPr lang="en-IN" sz="3200" b="1" dirty="0">
                <a:effectLst/>
                <a:latin typeface="Times New Roman" panose="02020603050405020304" pitchFamily="18" charset="0"/>
                <a:ea typeface="Times New Roman" panose="02020603050405020304" pitchFamily="18" charset="0"/>
              </a:rPr>
              <a:t>"tragedy of the commons."</a:t>
            </a:r>
            <a:endParaRPr lang="en-IN" sz="3200" dirty="0">
              <a:effectLst/>
              <a:latin typeface="Times New Roman" panose="02020603050405020304" pitchFamily="18" charset="0"/>
              <a:ea typeface="Times New Roman" panose="02020603050405020304" pitchFamily="18" charset="0"/>
            </a:endParaRPr>
          </a:p>
          <a:p>
            <a:pPr marL="0" indent="0" algn="just">
              <a:lnSpc>
                <a:spcPct val="120000"/>
              </a:lnSpc>
              <a:buNone/>
            </a:pPr>
            <a:r>
              <a:rPr lang="en-IN" sz="3200" dirty="0">
                <a:effectLst/>
                <a:latin typeface="Times New Roman" panose="02020603050405020304" pitchFamily="18" charset="0"/>
                <a:ea typeface="Times New Roman" panose="02020603050405020304" pitchFamily="18" charset="0"/>
              </a:rPr>
              <a:t>Examples of Common Property Resources are:</a:t>
            </a:r>
          </a:p>
          <a:p>
            <a:pPr marL="342900" lvl="0" indent="-342900" algn="just">
              <a:lnSpc>
                <a:spcPct val="120000"/>
              </a:lnSpc>
              <a:buFont typeface="+mj-lt"/>
              <a:buAutoNum type="arabicPeriod"/>
              <a:tabLst>
                <a:tab pos="457200" algn="l"/>
              </a:tabLst>
            </a:pPr>
            <a:r>
              <a:rPr lang="en-IN" sz="3200" b="1" dirty="0">
                <a:effectLst/>
                <a:latin typeface="Times New Roman" panose="02020603050405020304" pitchFamily="18" charset="0"/>
                <a:ea typeface="Times New Roman" panose="02020603050405020304" pitchFamily="18" charset="0"/>
              </a:rPr>
              <a:t>Forests</a:t>
            </a:r>
            <a:r>
              <a:rPr lang="en-IN" sz="3200" dirty="0">
                <a:effectLst/>
                <a:latin typeface="Times New Roman" panose="02020603050405020304" pitchFamily="18" charset="0"/>
                <a:ea typeface="Times New Roman" panose="02020603050405020304" pitchFamily="18" charset="0"/>
              </a:rPr>
              <a:t>: Forests provide timber, fuelwood, and non-timber products. In many parts, local communities share rights to forests, but overharvesting and deforestation can lead to their depletion.</a:t>
            </a:r>
          </a:p>
          <a:p>
            <a:pPr marL="342900" lvl="0" indent="-342900" algn="just">
              <a:lnSpc>
                <a:spcPct val="120000"/>
              </a:lnSpc>
              <a:buFont typeface="+mj-lt"/>
              <a:buAutoNum type="arabicPeriod"/>
              <a:tabLst>
                <a:tab pos="457200" algn="l"/>
              </a:tabLst>
            </a:pPr>
            <a:r>
              <a:rPr lang="en-IN" sz="3200" b="1" dirty="0">
                <a:effectLst/>
                <a:latin typeface="Times New Roman" panose="02020603050405020304" pitchFamily="18" charset="0"/>
                <a:ea typeface="Times New Roman" panose="02020603050405020304" pitchFamily="18" charset="0"/>
              </a:rPr>
              <a:t>Fisheries</a:t>
            </a:r>
            <a:r>
              <a:rPr lang="en-IN" sz="3200" dirty="0">
                <a:effectLst/>
                <a:latin typeface="Times New Roman" panose="02020603050405020304" pitchFamily="18" charset="0"/>
                <a:ea typeface="Times New Roman" panose="02020603050405020304" pitchFamily="18" charset="0"/>
              </a:rPr>
              <a:t>: Fish stocks in the oceans, rivers, and lakes are classic examples of CPRs. Without regulation, overfishing can cause fish populations to collapse.</a:t>
            </a:r>
          </a:p>
          <a:p>
            <a:pPr marL="342900" lvl="0" indent="-342900" algn="just">
              <a:lnSpc>
                <a:spcPct val="120000"/>
              </a:lnSpc>
              <a:buFont typeface="+mj-lt"/>
              <a:buAutoNum type="arabicPeriod"/>
              <a:tabLst>
                <a:tab pos="457200" algn="l"/>
              </a:tabLst>
            </a:pPr>
            <a:r>
              <a:rPr lang="en-IN" sz="3200" b="1" dirty="0">
                <a:effectLst/>
                <a:latin typeface="Times New Roman" panose="02020603050405020304" pitchFamily="18" charset="0"/>
                <a:ea typeface="Times New Roman" panose="02020603050405020304" pitchFamily="18" charset="0"/>
              </a:rPr>
              <a:t>Pastures</a:t>
            </a:r>
            <a:r>
              <a:rPr lang="en-IN" sz="3200" dirty="0">
                <a:effectLst/>
                <a:latin typeface="Times New Roman" panose="02020603050405020304" pitchFamily="18" charset="0"/>
                <a:ea typeface="Times New Roman" panose="02020603050405020304" pitchFamily="18" charset="0"/>
              </a:rPr>
              <a:t>: Communal grazing lands used for livestock are often managed as common property. Overgrazing can lead to soil degradation and desertification.</a:t>
            </a:r>
          </a:p>
          <a:p>
            <a:pPr marL="342900" lvl="0" indent="-342900" algn="just">
              <a:lnSpc>
                <a:spcPct val="120000"/>
              </a:lnSpc>
              <a:buFont typeface="+mj-lt"/>
              <a:buAutoNum type="arabicPeriod"/>
              <a:tabLst>
                <a:tab pos="457200" algn="l"/>
              </a:tabLst>
            </a:pPr>
            <a:r>
              <a:rPr lang="en-IN" sz="3200" b="1" dirty="0">
                <a:effectLst/>
                <a:latin typeface="Times New Roman" panose="02020603050405020304" pitchFamily="18" charset="0"/>
                <a:ea typeface="Times New Roman" panose="02020603050405020304" pitchFamily="18" charset="0"/>
              </a:rPr>
              <a:t>Water Resources</a:t>
            </a:r>
            <a:r>
              <a:rPr lang="en-IN" sz="3200" dirty="0">
                <a:effectLst/>
                <a:latin typeface="Times New Roman" panose="02020603050405020304" pitchFamily="18" charset="0"/>
                <a:ea typeface="Times New Roman" panose="02020603050405020304" pitchFamily="18" charset="0"/>
              </a:rPr>
              <a:t>: Rivers, lakes, and groundwater used for irrigation, drinking water, or industrial purposes are often managed as shared resources. Overuse can deplete water supplies and lead to conflict over access.</a:t>
            </a:r>
          </a:p>
          <a:p>
            <a:pPr marL="342900" lvl="0" indent="-342900" algn="just">
              <a:lnSpc>
                <a:spcPct val="120000"/>
              </a:lnSpc>
              <a:buFont typeface="+mj-lt"/>
              <a:buAutoNum type="arabicPeriod"/>
              <a:tabLst>
                <a:tab pos="457200" algn="l"/>
              </a:tabLst>
            </a:pPr>
            <a:r>
              <a:rPr lang="en-IN" sz="3200" b="1" dirty="0">
                <a:effectLst/>
                <a:latin typeface="Times New Roman" panose="02020603050405020304" pitchFamily="18" charset="0"/>
                <a:ea typeface="Times New Roman" panose="02020603050405020304" pitchFamily="18" charset="0"/>
              </a:rPr>
              <a:t>Atmosphere</a:t>
            </a:r>
            <a:r>
              <a:rPr lang="en-IN" sz="3200" dirty="0">
                <a:effectLst/>
                <a:latin typeface="Times New Roman" panose="02020603050405020304" pitchFamily="18" charset="0"/>
                <a:ea typeface="Times New Roman" panose="02020603050405020304" pitchFamily="18" charset="0"/>
              </a:rPr>
              <a:t>: The atmosphere is a global CPR where the shared right to emit pollutants (e.g., greenhouse gases) can lead to problems like air pollution and climate change.</a:t>
            </a:r>
          </a:p>
          <a:p>
            <a:pPr marL="0" indent="0" algn="just">
              <a:buNone/>
            </a:pPr>
            <a:endParaRPr lang="en-IN"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94415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FC69A-702B-3222-F656-722E7823FA2A}"/>
              </a:ext>
            </a:extLst>
          </p:cNvPr>
          <p:cNvSpPr>
            <a:spLocks noGrp="1"/>
          </p:cNvSpPr>
          <p:nvPr>
            <p:ph type="title"/>
          </p:nvPr>
        </p:nvSpPr>
        <p:spPr>
          <a:xfrm>
            <a:off x="838200" y="365125"/>
            <a:ext cx="10515600" cy="1006475"/>
          </a:xfrm>
        </p:spPr>
        <p:txBody>
          <a:bodyPr>
            <a:normAutofit/>
          </a:bodyPr>
          <a:lstStyle/>
          <a:p>
            <a:pPr algn="ctr"/>
            <a:r>
              <a:rPr lang="en-IN" sz="4000" b="1" dirty="0">
                <a:effectLst/>
                <a:latin typeface="Times New Roman" panose="02020603050405020304" pitchFamily="18" charset="0"/>
                <a:ea typeface="Times New Roman" panose="02020603050405020304" pitchFamily="18" charset="0"/>
              </a:rPr>
              <a:t>Tragedy of the Commons</a:t>
            </a:r>
            <a:endParaRPr lang="en-IN" sz="4000" dirty="0"/>
          </a:p>
        </p:txBody>
      </p:sp>
      <p:sp>
        <p:nvSpPr>
          <p:cNvPr id="3" name="Content Placeholder 2">
            <a:extLst>
              <a:ext uri="{FF2B5EF4-FFF2-40B4-BE49-F238E27FC236}">
                <a16:creationId xmlns:a16="http://schemas.microsoft.com/office/drawing/2014/main" id="{E51EA40D-550D-1F56-F37E-A29EEC94F3BE}"/>
              </a:ext>
            </a:extLst>
          </p:cNvPr>
          <p:cNvSpPr>
            <a:spLocks noGrp="1"/>
          </p:cNvSpPr>
          <p:nvPr>
            <p:ph idx="1"/>
          </p:nvPr>
        </p:nvSpPr>
        <p:spPr>
          <a:xfrm>
            <a:off x="838200" y="1524000"/>
            <a:ext cx="10515600" cy="4699819"/>
          </a:xfrm>
        </p:spPr>
        <p:txBody>
          <a:bodyPr>
            <a:noAutofit/>
          </a:bodyPr>
          <a:lstStyle/>
          <a:p>
            <a:pPr marL="0" indent="0" algn="just">
              <a:lnSpc>
                <a:spcPct val="100000"/>
              </a:lnSpc>
              <a:buNone/>
            </a:pPr>
            <a:r>
              <a:rPr lang="en-IN" sz="2000" dirty="0">
                <a:effectLst/>
                <a:latin typeface="Times New Roman" panose="02020603050405020304" pitchFamily="18" charset="0"/>
                <a:ea typeface="Times New Roman" panose="02020603050405020304" pitchFamily="18" charset="0"/>
              </a:rPr>
              <a:t>The </a:t>
            </a:r>
            <a:r>
              <a:rPr lang="en-IN" sz="2000" b="1" dirty="0">
                <a:effectLst/>
                <a:latin typeface="Times New Roman" panose="02020603050405020304" pitchFamily="18" charset="0"/>
                <a:ea typeface="Times New Roman" panose="02020603050405020304" pitchFamily="18" charset="0"/>
              </a:rPr>
              <a:t>"Tragedy of the Commons"</a:t>
            </a:r>
            <a:r>
              <a:rPr lang="en-IN" sz="2000" dirty="0">
                <a:effectLst/>
                <a:latin typeface="Times New Roman" panose="02020603050405020304" pitchFamily="18" charset="0"/>
                <a:ea typeface="Times New Roman" panose="02020603050405020304" pitchFamily="18" charset="0"/>
              </a:rPr>
              <a:t> is a concept that illustrates the conflict between individual interests and collective resource management, leading to the overexploitation and degradation of shared resources. The term was popularized by ecologist </a:t>
            </a:r>
            <a:r>
              <a:rPr lang="en-IN" sz="2000" b="1" dirty="0">
                <a:effectLst/>
                <a:latin typeface="Times New Roman" panose="02020603050405020304" pitchFamily="18" charset="0"/>
                <a:ea typeface="Times New Roman" panose="02020603050405020304" pitchFamily="18" charset="0"/>
              </a:rPr>
              <a:t>Garrett Hardin</a:t>
            </a:r>
            <a:r>
              <a:rPr lang="en-IN" sz="2000" dirty="0">
                <a:effectLst/>
                <a:latin typeface="Times New Roman" panose="02020603050405020304" pitchFamily="18" charset="0"/>
                <a:ea typeface="Times New Roman" panose="02020603050405020304" pitchFamily="18" charset="0"/>
              </a:rPr>
              <a:t> in his 1968 paper, in which he explained how common resources can be depleted when individuals act in their own self-interest.</a:t>
            </a:r>
          </a:p>
          <a:p>
            <a:pPr marL="0" indent="0" algn="just">
              <a:lnSpc>
                <a:spcPct val="100000"/>
              </a:lnSpc>
              <a:buNone/>
            </a:pPr>
            <a:r>
              <a:rPr lang="en-IN" sz="2000" dirty="0">
                <a:effectLst/>
                <a:latin typeface="Times New Roman" panose="02020603050405020304" pitchFamily="18" charset="0"/>
                <a:ea typeface="Times New Roman" panose="02020603050405020304" pitchFamily="18" charset="0"/>
              </a:rPr>
              <a:t>The tragedy occurs when individuals, each acting independently according to their own self-interest, overuse or exploit a shared resource (the "commons"), leading to its eventual depletion or degradation, even though this is detrimental to the group as a whole. As a result, the resource becomes overburdened, and its quality and availability diminish for everyone.</a:t>
            </a:r>
          </a:p>
          <a:p>
            <a:pPr marL="0" indent="0" algn="just">
              <a:lnSpc>
                <a:spcPct val="100000"/>
              </a:lnSpc>
              <a:buNone/>
            </a:pPr>
            <a:r>
              <a:rPr lang="en-IN" sz="2000" dirty="0">
                <a:effectLst/>
                <a:latin typeface="Times New Roman" panose="02020603050405020304" pitchFamily="18" charset="0"/>
                <a:ea typeface="Times New Roman" panose="02020603050405020304" pitchFamily="18" charset="0"/>
              </a:rPr>
              <a:t>Hardin's original example describes a group of herders sharing a common pasture:</a:t>
            </a:r>
          </a:p>
          <a:p>
            <a:pPr marL="0" lvl="0" indent="0" algn="just">
              <a:lnSpc>
                <a:spcPct val="100000"/>
              </a:lnSpc>
              <a:buSzPts val="1000"/>
              <a:buNone/>
              <a:tabLst>
                <a:tab pos="457200" algn="l"/>
              </a:tabLst>
            </a:pPr>
            <a:r>
              <a:rPr lang="en-IN" sz="2000" dirty="0">
                <a:effectLst/>
                <a:latin typeface="Times New Roman" panose="02020603050405020304" pitchFamily="18" charset="0"/>
                <a:ea typeface="Times New Roman" panose="02020603050405020304" pitchFamily="18" charset="0"/>
              </a:rPr>
              <a:t>Each herder grazes their cattle on the communal land. Every herder benefit by adding more cattle to increase personal profit. However, as each herder adds more cattle, the pasture becomes overgrazed, leading to its degradation. The eventual outcome is that the pasture is no longer able to support the cattle, and all herders suffer as a result. In this scenario, while each herder makes rational decisions from their individual perspective, the collective result is the overuse and destruction of the resource.</a:t>
            </a:r>
          </a:p>
        </p:txBody>
      </p:sp>
    </p:spTree>
    <p:extLst>
      <p:ext uri="{BB962C8B-B14F-4D97-AF65-F5344CB8AC3E}">
        <p14:creationId xmlns:p14="http://schemas.microsoft.com/office/powerpoint/2010/main" val="1745914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C5F2C0-AB80-6526-F213-BE9376176AE4}"/>
              </a:ext>
            </a:extLst>
          </p:cNvPr>
          <p:cNvSpPr>
            <a:spLocks noGrp="1"/>
          </p:cNvSpPr>
          <p:nvPr>
            <p:ph idx="1"/>
          </p:nvPr>
        </p:nvSpPr>
        <p:spPr>
          <a:xfrm>
            <a:off x="838200" y="1125414"/>
            <a:ext cx="10515600" cy="5451231"/>
          </a:xfrm>
        </p:spPr>
        <p:txBody>
          <a:bodyPr>
            <a:normAutofit fontScale="92500" lnSpcReduction="10000"/>
          </a:bodyPr>
          <a:lstStyle/>
          <a:p>
            <a:pPr marL="342900" lvl="0" indent="-342900" algn="just">
              <a:buFont typeface="+mj-lt"/>
              <a:buAutoNum type="arabicPeriod"/>
              <a:tabLst>
                <a:tab pos="457200" algn="l"/>
              </a:tabLst>
            </a:pPr>
            <a:endParaRPr lang="en-IN" sz="1800" b="1"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tabLst>
                <a:tab pos="457200" algn="l"/>
              </a:tabLst>
            </a:pPr>
            <a:endParaRPr lang="en-IN" sz="1800" b="1" dirty="0">
              <a:latin typeface="Times New Roman" panose="02020603050405020304" pitchFamily="18" charset="0"/>
              <a:ea typeface="Times New Roman" panose="02020603050405020304" pitchFamily="18" charset="0"/>
            </a:endParaRPr>
          </a:p>
          <a:p>
            <a:pPr marL="342900" lvl="0" indent="-342900" algn="just">
              <a:buFont typeface="+mj-lt"/>
              <a:buAutoNum type="arabicPeriod"/>
              <a:tabLst>
                <a:tab pos="457200" algn="l"/>
              </a:tabLst>
            </a:pPr>
            <a:r>
              <a:rPr lang="en-IN" sz="2400" dirty="0">
                <a:effectLst/>
                <a:latin typeface="Times New Roman" panose="02020603050405020304" pitchFamily="18" charset="0"/>
                <a:ea typeface="Times New Roman" panose="02020603050405020304" pitchFamily="18" charset="0"/>
              </a:rPr>
              <a:t>Overfishing: When fishermen overharvest fish from the ocean, fish stocks become depleted. Individual fishermen benefit from catching as many fish as possible, but over time, fish populations may collapse, harming the fishing industry and marine ecosystems.</a:t>
            </a:r>
          </a:p>
          <a:p>
            <a:pPr marL="342900" lvl="0" indent="-342900" algn="just">
              <a:buFont typeface="+mj-lt"/>
              <a:buAutoNum type="arabicPeriod"/>
              <a:tabLst>
                <a:tab pos="457200" algn="l"/>
              </a:tabLst>
            </a:pPr>
            <a:r>
              <a:rPr lang="en-IN" sz="2400" dirty="0">
                <a:effectLst/>
                <a:latin typeface="Times New Roman" panose="02020603050405020304" pitchFamily="18" charset="0"/>
                <a:ea typeface="Times New Roman" panose="02020603050405020304" pitchFamily="18" charset="0"/>
              </a:rPr>
              <a:t>Air Pollution: Factories, cars, and other polluters emit pollutants into the atmosphere. Since the atmosphere is a shared resource, individuals and companies benefit from using it without having to pay for the cost of the damage they cause to air quality, leading to problems like smog and climate change.</a:t>
            </a:r>
          </a:p>
          <a:p>
            <a:pPr marL="342900" lvl="0" indent="-342900" algn="just">
              <a:buFont typeface="+mj-lt"/>
              <a:buAutoNum type="arabicPeriod"/>
              <a:tabLst>
                <a:tab pos="457200" algn="l"/>
              </a:tabLst>
            </a:pPr>
            <a:r>
              <a:rPr lang="en-IN" sz="2400" dirty="0">
                <a:effectLst/>
                <a:latin typeface="Times New Roman" panose="02020603050405020304" pitchFamily="18" charset="0"/>
                <a:ea typeface="Times New Roman" panose="02020603050405020304" pitchFamily="18" charset="0"/>
              </a:rPr>
              <a:t>Water Resources: Rivers, lakes, and groundwater are often overexploited when multiple users (farmers, industries, or cities) take water for irrigation, production, or drinking. Excessive withdrawal can deplete water supplies, leading to shortages for all.</a:t>
            </a:r>
          </a:p>
          <a:p>
            <a:pPr marL="342900" lvl="0" indent="-342900" algn="just">
              <a:buFont typeface="+mj-lt"/>
              <a:buAutoNum type="arabicPeriod"/>
              <a:tabLst>
                <a:tab pos="457200" algn="l"/>
              </a:tabLst>
            </a:pPr>
            <a:r>
              <a:rPr lang="en-IN" sz="2400" dirty="0">
                <a:effectLst/>
                <a:latin typeface="Times New Roman" panose="02020603050405020304" pitchFamily="18" charset="0"/>
                <a:ea typeface="Times New Roman" panose="02020603050405020304" pitchFamily="18" charset="0"/>
              </a:rPr>
              <a:t>Deforestation: In areas where forests are communally owned or poorly regulated, individuals or companies may cut down trees for timber or agriculture. This can lead to deforestation, soil erosion, and loss of biodiversity, all of which have long-term environmental consequences.</a:t>
            </a:r>
          </a:p>
        </p:txBody>
      </p:sp>
      <p:sp>
        <p:nvSpPr>
          <p:cNvPr id="4" name="TextBox 3">
            <a:extLst>
              <a:ext uri="{FF2B5EF4-FFF2-40B4-BE49-F238E27FC236}">
                <a16:creationId xmlns:a16="http://schemas.microsoft.com/office/drawing/2014/main" id="{BC19DDA7-13FE-09DE-EBB8-28BBFC27AFEF}"/>
              </a:ext>
            </a:extLst>
          </p:cNvPr>
          <p:cNvSpPr txBox="1"/>
          <p:nvPr/>
        </p:nvSpPr>
        <p:spPr>
          <a:xfrm>
            <a:off x="1818968" y="802248"/>
            <a:ext cx="8554063" cy="646331"/>
          </a:xfrm>
          <a:prstGeom prst="rect">
            <a:avLst/>
          </a:prstGeom>
          <a:noFill/>
        </p:spPr>
        <p:txBody>
          <a:bodyPr wrap="square">
            <a:spAutoFit/>
          </a:bodyPr>
          <a:lstStyle/>
          <a:p>
            <a:pPr marL="0" indent="0" algn="just">
              <a:buNone/>
            </a:pPr>
            <a:r>
              <a:rPr lang="en-IN" sz="3600" b="1" dirty="0">
                <a:effectLst/>
                <a:latin typeface="Times New Roman" panose="02020603050405020304" pitchFamily="18" charset="0"/>
                <a:ea typeface="Times New Roman" panose="02020603050405020304" pitchFamily="18" charset="0"/>
              </a:rPr>
              <a:t>Examples of the Tragedy of the Commons</a:t>
            </a:r>
            <a:endParaRPr lang="en-IN"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73651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0E205-2953-B0F5-1994-204B226CAD7D}"/>
              </a:ext>
            </a:extLst>
          </p:cNvPr>
          <p:cNvSpPr>
            <a:spLocks noGrp="1"/>
          </p:cNvSpPr>
          <p:nvPr>
            <p:ph type="title"/>
          </p:nvPr>
        </p:nvSpPr>
        <p:spPr/>
        <p:txBody>
          <a:bodyPr>
            <a:normAutofit fontScale="90000"/>
          </a:bodyPr>
          <a:lstStyle/>
          <a:p>
            <a:pPr algn="ctr"/>
            <a:br>
              <a:rPr lang="en-IN" sz="3600" b="1" dirty="0">
                <a:effectLst/>
                <a:latin typeface="Times New Roman" panose="02020603050405020304" pitchFamily="18" charset="0"/>
                <a:ea typeface="Times New Roman" panose="02020603050405020304" pitchFamily="18" charset="0"/>
              </a:rPr>
            </a:br>
            <a:r>
              <a:rPr lang="en-IN" sz="3600" b="1" dirty="0">
                <a:effectLst/>
                <a:latin typeface="Times New Roman" panose="02020603050405020304" pitchFamily="18" charset="0"/>
                <a:ea typeface="Times New Roman" panose="02020603050405020304" pitchFamily="18" charset="0"/>
              </a:rPr>
              <a:t>Solutions to the Tragedy of the Commons</a:t>
            </a:r>
            <a:br>
              <a:rPr lang="en-IN" sz="4400" dirty="0">
                <a:effectLst/>
                <a:latin typeface="Times New Roman" panose="02020603050405020304" pitchFamily="18" charset="0"/>
                <a:ea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05436371-7166-8357-7028-705A78B6F4C4}"/>
              </a:ext>
            </a:extLst>
          </p:cNvPr>
          <p:cNvSpPr>
            <a:spLocks noGrp="1"/>
          </p:cNvSpPr>
          <p:nvPr>
            <p:ph idx="1"/>
          </p:nvPr>
        </p:nvSpPr>
        <p:spPr>
          <a:xfrm>
            <a:off x="838200" y="1371600"/>
            <a:ext cx="10515600" cy="4805363"/>
          </a:xfrm>
        </p:spPr>
        <p:txBody>
          <a:bodyPr>
            <a:normAutofit fontScale="62500" lnSpcReduction="20000"/>
          </a:bodyPr>
          <a:lstStyle/>
          <a:p>
            <a:pPr marL="342900" lvl="0" indent="-342900" algn="just">
              <a:lnSpc>
                <a:spcPct val="120000"/>
              </a:lnSpc>
              <a:buFont typeface="+mj-lt"/>
              <a:buAutoNum type="arabicPeriod"/>
              <a:tabLst>
                <a:tab pos="457200" algn="l"/>
              </a:tabLst>
            </a:pPr>
            <a:endParaRPr lang="en-IN" dirty="0">
              <a:effectLst/>
              <a:latin typeface="Times New Roman" panose="02020603050405020304" pitchFamily="18" charset="0"/>
              <a:ea typeface="Times New Roman" panose="02020603050405020304" pitchFamily="18" charset="0"/>
            </a:endParaRPr>
          </a:p>
          <a:p>
            <a:pPr marL="342900" lvl="0" indent="-342900" algn="just">
              <a:lnSpc>
                <a:spcPct val="120000"/>
              </a:lnSpc>
              <a:buFont typeface="+mj-lt"/>
              <a:buAutoNum type="arabicPeriod"/>
              <a:tabLst>
                <a:tab pos="457200" algn="l"/>
              </a:tabLst>
            </a:pPr>
            <a:r>
              <a:rPr lang="en-IN" dirty="0">
                <a:effectLst/>
                <a:latin typeface="Times New Roman" panose="02020603050405020304" pitchFamily="18" charset="0"/>
                <a:ea typeface="Times New Roman" panose="02020603050405020304" pitchFamily="18" charset="0"/>
              </a:rPr>
              <a:t>Government Regulation: Governments can implement laws, regulations, and quotas that limit resource use to prevent overexploitation. For example, fishing quotas or emission standards can help regulate usage.</a:t>
            </a:r>
          </a:p>
          <a:p>
            <a:pPr marL="342900" lvl="0" indent="-342900" algn="just">
              <a:lnSpc>
                <a:spcPct val="120000"/>
              </a:lnSpc>
              <a:buFont typeface="+mj-lt"/>
              <a:buAutoNum type="arabicPeriod"/>
              <a:tabLst>
                <a:tab pos="457200" algn="l"/>
              </a:tabLst>
            </a:pPr>
            <a:r>
              <a:rPr lang="en-IN" dirty="0">
                <a:effectLst/>
                <a:latin typeface="Times New Roman" panose="02020603050405020304" pitchFamily="18" charset="0"/>
                <a:ea typeface="Times New Roman" panose="02020603050405020304" pitchFamily="18" charset="0"/>
              </a:rPr>
              <a:t>Privatization: Dividing common resources into privately owned parcels gives individuals a personal stake in managing their portion of the resource sustainably. </a:t>
            </a:r>
          </a:p>
          <a:p>
            <a:pPr marL="342900" lvl="0" indent="-342900" algn="just">
              <a:lnSpc>
                <a:spcPct val="120000"/>
              </a:lnSpc>
              <a:buFont typeface="+mj-lt"/>
              <a:buAutoNum type="arabicPeriod"/>
              <a:tabLst>
                <a:tab pos="457200" algn="l"/>
              </a:tabLst>
            </a:pPr>
            <a:r>
              <a:rPr lang="en-IN" dirty="0">
                <a:effectLst/>
                <a:latin typeface="Times New Roman" panose="02020603050405020304" pitchFamily="18" charset="0"/>
                <a:ea typeface="Times New Roman" panose="02020603050405020304" pitchFamily="18" charset="0"/>
              </a:rPr>
              <a:t>Community-Based Resource Management: In many cases, local communities develop rules and norms to manage common resources. Community enforcement of usage limits can help prevent the tragedy. This approach has been successfully applied in many traditional societies that manage forests, fisheries, and water sources.</a:t>
            </a:r>
          </a:p>
          <a:p>
            <a:pPr marL="342900" lvl="0" indent="-342900" algn="just">
              <a:lnSpc>
                <a:spcPct val="120000"/>
              </a:lnSpc>
              <a:buFont typeface="+mj-lt"/>
              <a:buAutoNum type="arabicPeriod"/>
              <a:tabLst>
                <a:tab pos="457200" algn="l"/>
              </a:tabLst>
            </a:pPr>
            <a:r>
              <a:rPr lang="en-IN" dirty="0">
                <a:effectLst/>
                <a:latin typeface="Times New Roman" panose="02020603050405020304" pitchFamily="18" charset="0"/>
                <a:ea typeface="Times New Roman" panose="02020603050405020304" pitchFamily="18" charset="0"/>
              </a:rPr>
              <a:t>International Cooperation: For global commons like the atmosphere or oceans, international agreements and treaties are essential for collective resource management. Agreements like the Paris Climate Accord or regulations under the United Nations Convention on the Law of the Sea are examples of such cooperation.</a:t>
            </a:r>
          </a:p>
          <a:p>
            <a:pPr marL="0" indent="0" algn="just">
              <a:lnSpc>
                <a:spcPct val="120000"/>
              </a:lnSpc>
              <a:buNone/>
            </a:pPr>
            <a:r>
              <a:rPr lang="en-IN" b="1" kern="0" dirty="0">
                <a:effectLst/>
                <a:latin typeface="Times New Roman" panose="02020603050405020304" pitchFamily="18" charset="0"/>
                <a:ea typeface="Times New Roman" panose="02020603050405020304" pitchFamily="18" charset="0"/>
              </a:rPr>
              <a:t>Market-Based Solutions</a:t>
            </a:r>
            <a:r>
              <a:rPr lang="en-IN" kern="0" dirty="0">
                <a:effectLst/>
                <a:latin typeface="Times New Roman" panose="02020603050405020304" pitchFamily="18" charset="0"/>
                <a:ea typeface="Times New Roman" panose="02020603050405020304" pitchFamily="18" charset="0"/>
              </a:rPr>
              <a:t>: Economic tools like taxes, subsidies, or tradable permits (e.g., cap-and-trade systems for carbon emissions) can help align individual incentives with collective goals. </a:t>
            </a:r>
            <a:endParaRPr lang="en-IN" b="1" dirty="0"/>
          </a:p>
        </p:txBody>
      </p:sp>
    </p:spTree>
    <p:extLst>
      <p:ext uri="{BB962C8B-B14F-4D97-AF65-F5344CB8AC3E}">
        <p14:creationId xmlns:p14="http://schemas.microsoft.com/office/powerpoint/2010/main" val="1503196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2A869-8FCB-3EF9-8D79-F2EAEF58C264}"/>
              </a:ext>
            </a:extLst>
          </p:cNvPr>
          <p:cNvSpPr>
            <a:spLocks noGrp="1"/>
          </p:cNvSpPr>
          <p:nvPr>
            <p:ph type="title"/>
          </p:nvPr>
        </p:nvSpPr>
        <p:spPr>
          <a:xfrm>
            <a:off x="838200" y="365125"/>
            <a:ext cx="3921369" cy="1325563"/>
          </a:xfrm>
        </p:spPr>
        <p:txBody>
          <a:bodyPr>
            <a:normAutofit/>
          </a:bodyPr>
          <a:lstStyle/>
          <a:p>
            <a:pPr algn="ctr"/>
            <a:r>
              <a:rPr lang="en-IN" sz="4000" b="1" dirty="0">
                <a:latin typeface="Times New Roman" panose="02020603050405020304" pitchFamily="18" charset="0"/>
                <a:cs typeface="Times New Roman" panose="02020603050405020304" pitchFamily="18" charset="0"/>
              </a:rPr>
              <a:t>Climate change</a:t>
            </a:r>
          </a:p>
        </p:txBody>
      </p:sp>
      <p:sp>
        <p:nvSpPr>
          <p:cNvPr id="3" name="Content Placeholder 2">
            <a:extLst>
              <a:ext uri="{FF2B5EF4-FFF2-40B4-BE49-F238E27FC236}">
                <a16:creationId xmlns:a16="http://schemas.microsoft.com/office/drawing/2014/main" id="{C2A9B5B5-A196-C117-1866-8B0C40043571}"/>
              </a:ext>
            </a:extLst>
          </p:cNvPr>
          <p:cNvSpPr>
            <a:spLocks noGrp="1"/>
          </p:cNvSpPr>
          <p:nvPr>
            <p:ph idx="1"/>
          </p:nvPr>
        </p:nvSpPr>
        <p:spPr>
          <a:xfrm>
            <a:off x="838200" y="1342103"/>
            <a:ext cx="5550877" cy="5150772"/>
          </a:xfrm>
        </p:spPr>
        <p:txBody>
          <a:bodyPr>
            <a:noAutofit/>
          </a:bodyPr>
          <a:lstStyle/>
          <a:p>
            <a:pPr marL="0" indent="0" algn="just">
              <a:lnSpc>
                <a:spcPct val="100000"/>
              </a:lnSpc>
              <a:buNone/>
            </a:pPr>
            <a:r>
              <a:rPr lang="en-US" sz="2400" b="1" dirty="0">
                <a:latin typeface="Times New Roman" panose="02020603050405020304" pitchFamily="18" charset="0"/>
                <a:cs typeface="Times New Roman" panose="02020603050405020304" pitchFamily="18" charset="0"/>
              </a:rPr>
              <a:t>Climate change</a:t>
            </a:r>
            <a:r>
              <a:rPr lang="en-US" sz="2400" dirty="0">
                <a:latin typeface="Times New Roman" panose="02020603050405020304" pitchFamily="18" charset="0"/>
                <a:cs typeface="Times New Roman" panose="02020603050405020304" pitchFamily="18" charset="0"/>
              </a:rPr>
              <a:t> refers to long-term alterations in global or regional climate patterns, primarily driven by human activities, particularly the release of greenhouse gases (GHGs) into the atmosphere. These changes have profound effects on weather patterns, ecosystems, sea levels, and the frequency and intensity of extreme weather events. The Earth's climate has naturally fluctuated over time, but the current trend of rapid warming is largely a result of human influence, especially since the Industrial Revolution.</a:t>
            </a:r>
            <a:endParaRPr lang="en-IN" sz="2400" dirty="0">
              <a:latin typeface="Times New Roman" panose="02020603050405020304" pitchFamily="18" charset="0"/>
              <a:cs typeface="Times New Roman" panose="02020603050405020304" pitchFamily="18" charset="0"/>
            </a:endParaRPr>
          </a:p>
        </p:txBody>
      </p:sp>
      <p:pic>
        <p:nvPicPr>
          <p:cNvPr id="4098" name="Picture 2" descr="Exploring Climate Change &amp; Global Warming">
            <a:extLst>
              <a:ext uri="{FF2B5EF4-FFF2-40B4-BE49-F238E27FC236}">
                <a16:creationId xmlns:a16="http://schemas.microsoft.com/office/drawing/2014/main" id="{7BC4E494-8067-7398-35AF-A53C947F47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5135" y="2993049"/>
            <a:ext cx="5311331" cy="312529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Discussing the threat of climate change | WXXI News">
            <a:extLst>
              <a:ext uri="{FF2B5EF4-FFF2-40B4-BE49-F238E27FC236}">
                <a16:creationId xmlns:a16="http://schemas.microsoft.com/office/drawing/2014/main" id="{D8727171-9D59-734E-76B4-A20ACC983B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4493" y="574408"/>
            <a:ext cx="3346938" cy="2232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96782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91A59-9BE9-F79C-0570-AB9209695ACE}"/>
              </a:ext>
            </a:extLst>
          </p:cNvPr>
          <p:cNvSpPr>
            <a:spLocks noGrp="1"/>
          </p:cNvSpPr>
          <p:nvPr>
            <p:ph type="title"/>
          </p:nvPr>
        </p:nvSpPr>
        <p:spPr>
          <a:xfrm>
            <a:off x="3625645" y="276634"/>
            <a:ext cx="6207369" cy="1325563"/>
          </a:xfrm>
        </p:spPr>
        <p:txBody>
          <a:bodyPr>
            <a:normAutofit/>
          </a:bodyPr>
          <a:lstStyle/>
          <a:p>
            <a:pPr algn="ctr"/>
            <a:r>
              <a:rPr lang="en-IN" sz="4000" b="1" dirty="0">
                <a:latin typeface="Times New Roman" panose="02020603050405020304" pitchFamily="18" charset="0"/>
                <a:cs typeface="Times New Roman" panose="02020603050405020304" pitchFamily="18" charset="0"/>
              </a:rPr>
              <a:t>Factors of climate change</a:t>
            </a:r>
          </a:p>
        </p:txBody>
      </p:sp>
      <p:sp>
        <p:nvSpPr>
          <p:cNvPr id="3" name="Content Placeholder 2">
            <a:extLst>
              <a:ext uri="{FF2B5EF4-FFF2-40B4-BE49-F238E27FC236}">
                <a16:creationId xmlns:a16="http://schemas.microsoft.com/office/drawing/2014/main" id="{3EDA6DCD-A769-7156-E979-601898C889DD}"/>
              </a:ext>
            </a:extLst>
          </p:cNvPr>
          <p:cNvSpPr>
            <a:spLocks noGrp="1"/>
          </p:cNvSpPr>
          <p:nvPr>
            <p:ph idx="1"/>
          </p:nvPr>
        </p:nvSpPr>
        <p:spPr>
          <a:xfrm>
            <a:off x="838200" y="1324329"/>
            <a:ext cx="10515600" cy="5257037"/>
          </a:xfrm>
        </p:spPr>
        <p:txBody>
          <a:bodyPr>
            <a:noAutofit/>
          </a:bodyPr>
          <a:lstStyle/>
          <a:p>
            <a:pPr marL="514350" indent="-514350" algn="just">
              <a:buFont typeface="+mj-lt"/>
              <a:buAutoNum type="arabicPeriod"/>
            </a:pPr>
            <a:r>
              <a:rPr lang="en-US" sz="2400" dirty="0">
                <a:latin typeface="Times New Roman" panose="02020603050405020304" pitchFamily="18" charset="0"/>
                <a:cs typeface="Times New Roman" panose="02020603050405020304" pitchFamily="18" charset="0"/>
              </a:rPr>
              <a:t>Greenhouse Gas Emissions: Carbon Dioxide (CO₂), Methane (CH₄), Nitrous Oxide (N₂O), Fluorinated Gases.</a:t>
            </a:r>
          </a:p>
          <a:p>
            <a:pPr marL="514350" indent="-514350" algn="just">
              <a:buFont typeface="+mj-lt"/>
              <a:buAutoNum type="arabicPeriod"/>
            </a:pPr>
            <a:r>
              <a:rPr lang="en-US" sz="2400" dirty="0">
                <a:latin typeface="Times New Roman" panose="02020603050405020304" pitchFamily="18" charset="0"/>
                <a:cs typeface="Times New Roman" panose="02020603050405020304" pitchFamily="18" charset="0"/>
              </a:rPr>
              <a:t>Deforestation: Forests act as carbon sinks, absorbing CO₂ from the atmosphere. When forests are cut down or burned, not only is this carbon-absorbing capacity lost, but carbon stored in trees is released into the atmosphere.</a:t>
            </a:r>
          </a:p>
          <a:p>
            <a:pPr marL="514350" indent="-514350" algn="just">
              <a:buFont typeface="+mj-lt"/>
              <a:buAutoNum type="arabicPeriod"/>
            </a:pPr>
            <a:r>
              <a:rPr lang="en-US" sz="2400" dirty="0">
                <a:latin typeface="Times New Roman" panose="02020603050405020304" pitchFamily="18" charset="0"/>
                <a:cs typeface="Times New Roman" panose="02020603050405020304" pitchFamily="18" charset="0"/>
              </a:rPr>
              <a:t>Agriculture: Agricultural activities contribute to climate change through methane emissions from livestock, nitrous oxide emissions from fertilizers, and deforestation for farmland.</a:t>
            </a:r>
          </a:p>
          <a:p>
            <a:pPr marL="514350" indent="-514350" algn="just">
              <a:buFont typeface="+mj-lt"/>
              <a:buAutoNum type="arabicPeriod"/>
            </a:pPr>
            <a:r>
              <a:rPr lang="en-US" sz="2400" dirty="0">
                <a:latin typeface="Times New Roman" panose="02020603050405020304" pitchFamily="18" charset="0"/>
                <a:cs typeface="Times New Roman" panose="02020603050405020304" pitchFamily="18" charset="0"/>
              </a:rPr>
              <a:t>Industrialization and Urbanization: Expanding industries and cities contribute to increased fossil fuel consumption, higher energy demand, and more waste, all of which contribute to GHG emissions.</a:t>
            </a:r>
          </a:p>
          <a:p>
            <a:pPr marL="514350" indent="-514350" algn="just">
              <a:buFont typeface="+mj-lt"/>
              <a:buAutoNum type="arabicPeriod"/>
            </a:pPr>
            <a:r>
              <a:rPr lang="en-US" sz="2400" dirty="0">
                <a:latin typeface="Times New Roman" panose="02020603050405020304" pitchFamily="18" charset="0"/>
                <a:cs typeface="Times New Roman" panose="02020603050405020304" pitchFamily="18" charset="0"/>
              </a:rPr>
              <a:t>Land Use Changes: Changes in land use, such as converting natural landscapes to urban areas or agricultural land, can reduce the Earth's ability to absorb carbon and regulate temperatures.</a:t>
            </a:r>
          </a:p>
        </p:txBody>
      </p:sp>
    </p:spTree>
    <p:extLst>
      <p:ext uri="{BB962C8B-B14F-4D97-AF65-F5344CB8AC3E}">
        <p14:creationId xmlns:p14="http://schemas.microsoft.com/office/powerpoint/2010/main" val="14320261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DC619-3C7C-859C-BDDE-CA04296B1886}"/>
              </a:ext>
            </a:extLst>
          </p:cNvPr>
          <p:cNvSpPr>
            <a:spLocks noGrp="1"/>
          </p:cNvSpPr>
          <p:nvPr>
            <p:ph type="title"/>
          </p:nvPr>
        </p:nvSpPr>
        <p:spPr/>
        <p:txBody>
          <a:bodyPr>
            <a:normAutofit fontScale="90000"/>
          </a:bodyPr>
          <a:lstStyle/>
          <a:p>
            <a:pPr algn="ctr"/>
            <a:br>
              <a:rPr lang="en-US" b="1" dirty="0"/>
            </a:br>
            <a:r>
              <a:rPr lang="en-US" b="1" dirty="0">
                <a:latin typeface="Times New Roman" panose="02020603050405020304" pitchFamily="18" charset="0"/>
                <a:cs typeface="Times New Roman" panose="02020603050405020304" pitchFamily="18" charset="0"/>
              </a:rPr>
              <a:t>Consequences of Climate Change:</a:t>
            </a:r>
            <a:br>
              <a:rPr lang="en-US" b="1" dirty="0">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5DEA812-BE8E-5928-82BD-26A16D9F95C5}"/>
              </a:ext>
            </a:extLst>
          </p:cNvPr>
          <p:cNvSpPr>
            <a:spLocks noGrp="1"/>
          </p:cNvSpPr>
          <p:nvPr>
            <p:ph idx="1"/>
          </p:nvPr>
        </p:nvSpPr>
        <p:spPr>
          <a:xfrm>
            <a:off x="1000432" y="1690688"/>
            <a:ext cx="10515600" cy="3575539"/>
          </a:xfrm>
        </p:spPr>
        <p:txBody>
          <a:bodyPr>
            <a:normAutofit/>
          </a:bodyPr>
          <a:lstStyle/>
          <a:p>
            <a:pPr marL="514350" indent="-514350">
              <a:buFont typeface="+mj-lt"/>
              <a:buAutoNum type="arabicPeriod"/>
            </a:pPr>
            <a:r>
              <a:rPr lang="en-US" dirty="0">
                <a:latin typeface="Times New Roman" panose="02020603050405020304" pitchFamily="18" charset="0"/>
                <a:cs typeface="Times New Roman" panose="02020603050405020304" pitchFamily="18" charset="0"/>
              </a:rPr>
              <a:t>Global Warming</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Melting Ice and Rising Sea Levels</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More Frequent and Intense Extreme Weather Events</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Ocean Acidification</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Loss of Biodiversity</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Human Health Impacts</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Economic and Social Disruptions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7697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75C31-CF5A-1324-FE16-A533B5441F8E}"/>
              </a:ext>
            </a:extLst>
          </p:cNvPr>
          <p:cNvSpPr>
            <a:spLocks noGrp="1"/>
          </p:cNvSpPr>
          <p:nvPr>
            <p:ph type="title"/>
          </p:nvPr>
        </p:nvSpPr>
        <p:spPr/>
        <p:txBody>
          <a:bodyPr>
            <a:normAutofit/>
          </a:bodyPr>
          <a:lstStyle/>
          <a:p>
            <a:pPr algn="ctr"/>
            <a:r>
              <a:rPr lang="en-US" sz="4000" b="1" dirty="0">
                <a:latin typeface="Times New Roman" panose="02020603050405020304" pitchFamily="18" charset="0"/>
                <a:cs typeface="Times New Roman" panose="02020603050405020304" pitchFamily="18" charset="0"/>
              </a:rPr>
              <a:t>How to Mitigate Climate Change?</a:t>
            </a:r>
            <a:endParaRPr lang="en-IN"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19204DE-ADE7-146D-7411-363B2ED12361}"/>
              </a:ext>
            </a:extLst>
          </p:cNvPr>
          <p:cNvSpPr>
            <a:spLocks noGrp="1"/>
          </p:cNvSpPr>
          <p:nvPr>
            <p:ph idx="1"/>
          </p:nvPr>
        </p:nvSpPr>
        <p:spPr>
          <a:xfrm>
            <a:off x="838200" y="1418492"/>
            <a:ext cx="10515600" cy="4758471"/>
          </a:xfrm>
        </p:spPr>
        <p:txBody>
          <a:bodyPr>
            <a:normAutofit/>
          </a:bodyPr>
          <a:lstStyle/>
          <a:p>
            <a:pPr marL="0" indent="0">
              <a:buNone/>
            </a:pPr>
            <a:endParaRPr lang="en-US" b="1" dirty="0"/>
          </a:p>
          <a:p>
            <a:pPr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Reducing energy consumption: Using energy-efficient appliances, reducing car use, and minimizing waste can lower carbon footprints.</a:t>
            </a:r>
          </a:p>
          <a:p>
            <a:pPr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Sustainable transportation: Walking, cycling, using public transportation, and opting for electric vehicles can reduce emissions from fossil fuel-based transportation.</a:t>
            </a:r>
          </a:p>
          <a:p>
            <a:pPr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Dietary changes: Reducing meat consumption, especially from livestock (which produce methane), and opting for locally sourced, plant-based foods can lessen the environmental impact of food production.</a:t>
            </a:r>
          </a:p>
          <a:p>
            <a:pPr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Supporting clean energy: Individuals can support policies and businesses that prioritize renewable energy and sustainability.</a:t>
            </a:r>
          </a:p>
          <a:p>
            <a:pPr marL="0" indent="0">
              <a:buNone/>
            </a:pPr>
            <a:endParaRPr lang="en-IN" dirty="0"/>
          </a:p>
        </p:txBody>
      </p:sp>
    </p:spTree>
    <p:extLst>
      <p:ext uri="{BB962C8B-B14F-4D97-AF65-F5344CB8AC3E}">
        <p14:creationId xmlns:p14="http://schemas.microsoft.com/office/powerpoint/2010/main" val="2650733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D517B-52A6-8F06-A757-F2389B539CD8}"/>
              </a:ext>
            </a:extLst>
          </p:cNvPr>
          <p:cNvSpPr>
            <a:spLocks noGrp="1"/>
          </p:cNvSpPr>
          <p:nvPr>
            <p:ph type="title"/>
          </p:nvPr>
        </p:nvSpPr>
        <p:spPr>
          <a:xfrm>
            <a:off x="838200" y="763332"/>
            <a:ext cx="10515600" cy="1325563"/>
          </a:xfrm>
        </p:spPr>
        <p:txBody>
          <a:bodyPr/>
          <a:lstStyle/>
          <a:p>
            <a:pPr algn="r"/>
            <a:r>
              <a:rPr lang="en-IN" b="1" dirty="0"/>
              <a:t>Unit 1: Introduction to Environmental Studies</a:t>
            </a:r>
            <a:br>
              <a:rPr lang="en-IN" b="1" dirty="0"/>
            </a:br>
            <a:r>
              <a:rPr lang="en-IN" sz="2800" b="1" dirty="0"/>
              <a:t>5 lectures</a:t>
            </a:r>
          </a:p>
        </p:txBody>
      </p:sp>
      <p:sp>
        <p:nvSpPr>
          <p:cNvPr id="3" name="Content Placeholder 2">
            <a:extLst>
              <a:ext uri="{FF2B5EF4-FFF2-40B4-BE49-F238E27FC236}">
                <a16:creationId xmlns:a16="http://schemas.microsoft.com/office/drawing/2014/main" id="{30C2360A-A970-3F79-4C5B-2D3089C05EBD}"/>
              </a:ext>
            </a:extLst>
          </p:cNvPr>
          <p:cNvSpPr>
            <a:spLocks noGrp="1"/>
          </p:cNvSpPr>
          <p:nvPr>
            <p:ph idx="1"/>
          </p:nvPr>
        </p:nvSpPr>
        <p:spPr>
          <a:xfrm>
            <a:off x="838200" y="2430309"/>
            <a:ext cx="10515600" cy="2908607"/>
          </a:xfrm>
        </p:spPr>
        <p:txBody>
          <a:bodyPr/>
          <a:lstStyle/>
          <a:p>
            <a:pPr algn="just"/>
            <a:r>
              <a:rPr lang="en-IN" dirty="0"/>
              <a:t>Multidisciplinary nature of environmental studies</a:t>
            </a:r>
          </a:p>
          <a:p>
            <a:pPr algn="just"/>
            <a:r>
              <a:rPr lang="en-IN" dirty="0"/>
              <a:t>Scope and importance</a:t>
            </a:r>
          </a:p>
          <a:p>
            <a:pPr algn="just"/>
            <a:r>
              <a:rPr lang="en-IN" dirty="0"/>
              <a:t>Basic concepts: Renewable resources, non-renewable resources, Common Property resources, Tragedy of commons, Climate change, global warming</a:t>
            </a:r>
          </a:p>
          <a:p>
            <a:pPr algn="just"/>
            <a:r>
              <a:rPr lang="en-IN" dirty="0"/>
              <a:t>Concept of sustainable development</a:t>
            </a:r>
          </a:p>
        </p:txBody>
      </p:sp>
    </p:spTree>
    <p:extLst>
      <p:ext uri="{BB962C8B-B14F-4D97-AF65-F5344CB8AC3E}">
        <p14:creationId xmlns:p14="http://schemas.microsoft.com/office/powerpoint/2010/main" val="1964100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D2032-EC93-AD78-68D2-377EC8C613E0}"/>
              </a:ext>
            </a:extLst>
          </p:cNvPr>
          <p:cNvSpPr>
            <a:spLocks noGrp="1"/>
          </p:cNvSpPr>
          <p:nvPr>
            <p:ph type="title"/>
          </p:nvPr>
        </p:nvSpPr>
        <p:spPr/>
        <p:txBody>
          <a:bodyPr>
            <a:normAutofit/>
          </a:bodyPr>
          <a:lstStyle/>
          <a:p>
            <a:pPr algn="ctr"/>
            <a:r>
              <a:rPr lang="en-IN" sz="4000" b="1" dirty="0">
                <a:effectLst/>
                <a:latin typeface="Times New Roman" panose="02020603050405020304" pitchFamily="18" charset="0"/>
                <a:ea typeface="Times New Roman" panose="02020603050405020304" pitchFamily="18" charset="0"/>
              </a:rPr>
              <a:t>Global warming</a:t>
            </a:r>
            <a:endParaRPr lang="en-IN" sz="4000" b="1" dirty="0"/>
          </a:p>
        </p:txBody>
      </p:sp>
      <p:sp>
        <p:nvSpPr>
          <p:cNvPr id="3" name="Content Placeholder 2">
            <a:extLst>
              <a:ext uri="{FF2B5EF4-FFF2-40B4-BE49-F238E27FC236}">
                <a16:creationId xmlns:a16="http://schemas.microsoft.com/office/drawing/2014/main" id="{3831977B-8C2C-6187-ACEF-070E8A4B33A7}"/>
              </a:ext>
            </a:extLst>
          </p:cNvPr>
          <p:cNvSpPr>
            <a:spLocks noGrp="1"/>
          </p:cNvSpPr>
          <p:nvPr>
            <p:ph idx="1"/>
          </p:nvPr>
        </p:nvSpPr>
        <p:spPr>
          <a:xfrm>
            <a:off x="838200" y="1570892"/>
            <a:ext cx="10515600" cy="3892062"/>
          </a:xfrm>
        </p:spPr>
        <p:txBody>
          <a:bodyPr>
            <a:noAutofit/>
          </a:bodyPr>
          <a:lstStyle/>
          <a:p>
            <a:pPr marL="0" indent="0" algn="just">
              <a:buNone/>
            </a:pPr>
            <a:r>
              <a:rPr lang="en-IN" sz="2000" dirty="0">
                <a:effectLst/>
                <a:latin typeface="Times New Roman" panose="02020603050405020304" pitchFamily="18" charset="0"/>
                <a:ea typeface="Times New Roman" panose="02020603050405020304" pitchFamily="18" charset="0"/>
              </a:rPr>
              <a:t>Global warming refers to the long-term rise in Earth's average surface temperature due to human activities, primarily the emission of greenhouse gases such as carbon dioxide (CO₂), methane (CH₄), and nitrous oxide (N₂O). These gases trap heat in the atmosphere, causing the "greenhouse effect," which prevents heat from escaping back into space, leading to a warming planet.</a:t>
            </a:r>
          </a:p>
          <a:p>
            <a:pPr marL="0" indent="0" algn="just">
              <a:buNone/>
            </a:pPr>
            <a:r>
              <a:rPr lang="en-IN" sz="2000" dirty="0">
                <a:effectLst/>
                <a:latin typeface="Times New Roman" panose="02020603050405020304" pitchFamily="18" charset="0"/>
                <a:ea typeface="Times New Roman" panose="02020603050405020304" pitchFamily="18" charset="0"/>
              </a:rPr>
              <a:t>The main causes of global warming include:</a:t>
            </a:r>
          </a:p>
          <a:p>
            <a:pPr marL="342900" lvl="0" indent="-342900" algn="just">
              <a:buFont typeface="+mj-lt"/>
              <a:buAutoNum type="arabicPeriod"/>
              <a:tabLst>
                <a:tab pos="457200" algn="l"/>
              </a:tabLst>
            </a:pPr>
            <a:r>
              <a:rPr lang="en-IN" sz="2000" b="1" dirty="0">
                <a:effectLst/>
                <a:latin typeface="Times New Roman" panose="02020603050405020304" pitchFamily="18" charset="0"/>
                <a:ea typeface="Times New Roman" panose="02020603050405020304" pitchFamily="18" charset="0"/>
              </a:rPr>
              <a:t>Burning of Fossil Fuels</a:t>
            </a:r>
            <a:r>
              <a:rPr lang="en-IN" sz="2000" dirty="0">
                <a:effectLst/>
                <a:latin typeface="Times New Roman" panose="02020603050405020304" pitchFamily="18" charset="0"/>
                <a:ea typeface="Times New Roman" panose="02020603050405020304" pitchFamily="18" charset="0"/>
              </a:rPr>
              <a:t>: Coal, oil, and natural gas are major sources of energy but release vast amounts of CO₂ when burned.</a:t>
            </a:r>
          </a:p>
          <a:p>
            <a:pPr marL="342900" lvl="0" indent="-342900" algn="just">
              <a:buFont typeface="+mj-lt"/>
              <a:buAutoNum type="arabicPeriod"/>
              <a:tabLst>
                <a:tab pos="457200" algn="l"/>
              </a:tabLst>
            </a:pPr>
            <a:r>
              <a:rPr lang="en-IN" sz="2000" b="1" dirty="0">
                <a:effectLst/>
                <a:latin typeface="Times New Roman" panose="02020603050405020304" pitchFamily="18" charset="0"/>
                <a:ea typeface="Times New Roman" panose="02020603050405020304" pitchFamily="18" charset="0"/>
              </a:rPr>
              <a:t>Deforestation</a:t>
            </a:r>
            <a:r>
              <a:rPr lang="en-IN" sz="2000" dirty="0">
                <a:effectLst/>
                <a:latin typeface="Times New Roman" panose="02020603050405020304" pitchFamily="18" charset="0"/>
                <a:ea typeface="Times New Roman" panose="02020603050405020304" pitchFamily="18" charset="0"/>
              </a:rPr>
              <a:t>: Trees absorb CO₂, so cutting them down reduces Earth's ability to remove carbon from the atmosphere.</a:t>
            </a:r>
          </a:p>
          <a:p>
            <a:pPr marL="342900" lvl="0" indent="-342900" algn="just">
              <a:buFont typeface="+mj-lt"/>
              <a:buAutoNum type="arabicPeriod"/>
              <a:tabLst>
                <a:tab pos="457200" algn="l"/>
              </a:tabLst>
            </a:pPr>
            <a:r>
              <a:rPr lang="en-IN" sz="2000" b="1" dirty="0">
                <a:effectLst/>
                <a:latin typeface="Times New Roman" panose="02020603050405020304" pitchFamily="18" charset="0"/>
                <a:ea typeface="Times New Roman" panose="02020603050405020304" pitchFamily="18" charset="0"/>
              </a:rPr>
              <a:t>Industrial Agriculture</a:t>
            </a:r>
            <a:r>
              <a:rPr lang="en-IN" sz="2000" dirty="0">
                <a:effectLst/>
                <a:latin typeface="Times New Roman" panose="02020603050405020304" pitchFamily="18" charset="0"/>
                <a:ea typeface="Times New Roman" panose="02020603050405020304" pitchFamily="18" charset="0"/>
              </a:rPr>
              <a:t>: Large-scale farming releases methane from livestock and nitrous oxide from fertilizers.</a:t>
            </a:r>
          </a:p>
          <a:p>
            <a:pPr marL="342900" lvl="0" indent="-342900" algn="just">
              <a:buFont typeface="+mj-lt"/>
              <a:buAutoNum type="arabicPeriod"/>
              <a:tabLst>
                <a:tab pos="457200" algn="l"/>
              </a:tabLst>
            </a:pPr>
            <a:r>
              <a:rPr lang="en-IN" sz="2000" b="1" dirty="0">
                <a:effectLst/>
                <a:latin typeface="Times New Roman" panose="02020603050405020304" pitchFamily="18" charset="0"/>
                <a:ea typeface="Times New Roman" panose="02020603050405020304" pitchFamily="18" charset="0"/>
              </a:rPr>
              <a:t>Urbanization</a:t>
            </a:r>
            <a:r>
              <a:rPr lang="en-IN" sz="2000" dirty="0">
                <a:effectLst/>
                <a:latin typeface="Times New Roman" panose="02020603050405020304" pitchFamily="18" charset="0"/>
                <a:ea typeface="Times New Roman" panose="02020603050405020304" pitchFamily="18" charset="0"/>
              </a:rPr>
              <a:t>: Expanding cities lead to more energy consumption and less greenery to absorb carbon.</a:t>
            </a:r>
          </a:p>
        </p:txBody>
      </p:sp>
    </p:spTree>
    <p:extLst>
      <p:ext uri="{BB962C8B-B14F-4D97-AF65-F5344CB8AC3E}">
        <p14:creationId xmlns:p14="http://schemas.microsoft.com/office/powerpoint/2010/main" val="376035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9E650-B093-41CD-BFBD-1B56597139B8}"/>
              </a:ext>
            </a:extLst>
          </p:cNvPr>
          <p:cNvSpPr>
            <a:spLocks noGrp="1"/>
          </p:cNvSpPr>
          <p:nvPr>
            <p:ph type="title"/>
          </p:nvPr>
        </p:nvSpPr>
        <p:spPr>
          <a:xfrm>
            <a:off x="838200" y="365126"/>
            <a:ext cx="10515600" cy="1217490"/>
          </a:xfrm>
        </p:spPr>
        <p:txBody>
          <a:bodyPr>
            <a:normAutofit fontScale="90000"/>
          </a:bodyPr>
          <a:lstStyle/>
          <a:p>
            <a:pPr algn="ctr"/>
            <a:br>
              <a:rPr lang="en-IN" sz="4400" b="1" dirty="0">
                <a:effectLst/>
                <a:latin typeface="Times New Roman" panose="02020603050405020304" pitchFamily="18" charset="0"/>
                <a:ea typeface="Times New Roman" panose="02020603050405020304" pitchFamily="18" charset="0"/>
              </a:rPr>
            </a:br>
            <a:r>
              <a:rPr lang="en-IN" sz="4400" b="1" dirty="0">
                <a:effectLst/>
                <a:latin typeface="Times New Roman" panose="02020603050405020304" pitchFamily="18" charset="0"/>
                <a:ea typeface="Times New Roman" panose="02020603050405020304" pitchFamily="18" charset="0"/>
              </a:rPr>
              <a:t>Effects of Global Warming</a:t>
            </a:r>
            <a:br>
              <a:rPr lang="en-IN" sz="4400" dirty="0">
                <a:effectLst/>
                <a:latin typeface="Times New Roman" panose="02020603050405020304" pitchFamily="18" charset="0"/>
                <a:ea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074C4A19-BB17-2A6E-4BA6-DD8801EBEE1C}"/>
              </a:ext>
            </a:extLst>
          </p:cNvPr>
          <p:cNvSpPr>
            <a:spLocks noGrp="1"/>
          </p:cNvSpPr>
          <p:nvPr>
            <p:ph idx="1"/>
          </p:nvPr>
        </p:nvSpPr>
        <p:spPr>
          <a:xfrm>
            <a:off x="838200" y="1582616"/>
            <a:ext cx="10515600" cy="4342076"/>
          </a:xfrm>
        </p:spPr>
        <p:txBody>
          <a:bodyPr>
            <a:noAutofit/>
          </a:bodyPr>
          <a:lstStyle/>
          <a:p>
            <a:pPr marL="0" indent="0" algn="just">
              <a:buNone/>
            </a:pPr>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Global warming has significant impacts on the planet such as: </a:t>
            </a:r>
          </a:p>
          <a:p>
            <a:pPr marL="0" lvl="0" indent="0" algn="just">
              <a:buSzPts val="1000"/>
              <a:buNone/>
              <a:tabLst>
                <a:tab pos="457200" algn="l"/>
              </a:tabLst>
            </a:pPr>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1. Rising Sea Levels: As glaciers and polar ice melt, sea levels rise, threatening coastal areas with flooding.</a:t>
            </a:r>
          </a:p>
          <a:p>
            <a:pPr marL="0" lvl="0" indent="0" algn="just">
              <a:buSzPts val="1000"/>
              <a:buNone/>
              <a:tabLst>
                <a:tab pos="457200" algn="l"/>
              </a:tabLst>
            </a:pPr>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2. Extreme Weather: More frequent and intense heatwaves, storms, droughts, and heavy rainfall.</a:t>
            </a:r>
          </a:p>
          <a:p>
            <a:pPr marL="0" lvl="0" indent="0" algn="just">
              <a:buSzPts val="1000"/>
              <a:buNone/>
              <a:tabLst>
                <a:tab pos="457200" algn="l"/>
              </a:tabLst>
            </a:pPr>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3. Ecosystem Disruption: Changing climates affect biodiversity, with some species struggling to survive in altered habitats.</a:t>
            </a:r>
          </a:p>
          <a:p>
            <a:pPr marL="0" lvl="0" indent="0" algn="just">
              <a:buSzPts val="1000"/>
              <a:buNone/>
              <a:tabLst>
                <a:tab pos="457200" algn="l"/>
              </a:tabLst>
            </a:pPr>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4. Ocean Acidification: Increased CO₂ absorption by oceans leads to acidity, harming marine life, particularly coral reefs.</a:t>
            </a:r>
          </a:p>
          <a:p>
            <a:pPr marL="0" lvl="0" indent="0" algn="just">
              <a:buSzPts val="1000"/>
              <a:buNone/>
              <a:tabLst>
                <a:tab pos="457200" algn="l"/>
              </a:tabLst>
            </a:pPr>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5. Human Health: Heat stress, spread of diseases, and food insecurity due to changing agricultural conditions.</a:t>
            </a:r>
          </a:p>
          <a:p>
            <a:pPr marL="0" lvl="0" indent="0" algn="just">
              <a:buSzPts val="1000"/>
              <a:buNone/>
              <a:tabLst>
                <a:tab pos="457200" algn="l"/>
              </a:tabLst>
            </a:pPr>
            <a:r>
              <a:rPr lang="en-US" sz="2000" dirty="0">
                <a:latin typeface="Times New Roman" panose="02020603050405020304" pitchFamily="18" charset="0"/>
                <a:cs typeface="Times New Roman" panose="02020603050405020304" pitchFamily="18" charset="0"/>
              </a:rPr>
              <a:t>Combatting global warming requires global cooperation, innovation, and changes in behavior across societies.</a:t>
            </a:r>
            <a:endParaRPr lang="en-IN"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67002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5D1E3-3FFB-7242-C685-8380082F0A75}"/>
              </a:ext>
            </a:extLst>
          </p:cNvPr>
          <p:cNvSpPr>
            <a:spLocks noGrp="1"/>
          </p:cNvSpPr>
          <p:nvPr>
            <p:ph type="title"/>
          </p:nvPr>
        </p:nvSpPr>
        <p:spPr/>
        <p:txBody>
          <a:bodyPr>
            <a:normAutofit/>
          </a:bodyPr>
          <a:lstStyle/>
          <a:p>
            <a:pPr algn="ctr"/>
            <a:r>
              <a:rPr lang="en-US" sz="4000" b="1" dirty="0">
                <a:latin typeface="Times New Roman" panose="02020603050405020304" pitchFamily="18" charset="0"/>
                <a:cs typeface="Times New Roman" panose="02020603050405020304" pitchFamily="18" charset="0"/>
              </a:rPr>
              <a:t>Sustainable development</a:t>
            </a:r>
            <a:endParaRPr lang="en-IN"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4AA672D-F3DA-898B-41DA-64C5E2153381}"/>
              </a:ext>
            </a:extLst>
          </p:cNvPr>
          <p:cNvSpPr>
            <a:spLocks noGrp="1"/>
          </p:cNvSpPr>
          <p:nvPr>
            <p:ph idx="1"/>
          </p:nvPr>
        </p:nvSpPr>
        <p:spPr>
          <a:xfrm>
            <a:off x="838200" y="1130899"/>
            <a:ext cx="10515600" cy="4596202"/>
          </a:xfrm>
        </p:spPr>
        <p:txBody>
          <a:bodyPr>
            <a:normAutofit fontScale="25000" lnSpcReduction="20000"/>
          </a:bodyPr>
          <a:lstStyle/>
          <a:p>
            <a:pPr marL="0" indent="0" algn="just">
              <a:buNone/>
            </a:pPr>
            <a:endParaRPr lang="en-US" sz="3200" dirty="0">
              <a:latin typeface="Times New Roman" panose="02020603050405020304" pitchFamily="18" charset="0"/>
              <a:cs typeface="Times New Roman" panose="02020603050405020304" pitchFamily="18" charset="0"/>
            </a:endParaRPr>
          </a:p>
          <a:p>
            <a:pPr marL="0" indent="0" algn="just">
              <a:lnSpc>
                <a:spcPct val="120000"/>
              </a:lnSpc>
              <a:buNone/>
            </a:pPr>
            <a:r>
              <a:rPr lang="en-US" sz="8000" dirty="0">
                <a:latin typeface="Times New Roman" panose="02020603050405020304" pitchFamily="18" charset="0"/>
                <a:cs typeface="Times New Roman" panose="02020603050405020304" pitchFamily="18" charset="0"/>
              </a:rPr>
              <a:t>Sustainable development is an approach that seeks to meet the needs of the present without compromising the ability of future generations to meet their own needs. It emphasizes a balance between economic growth, environmental protection, and social equity, recognizing the interconnectedness of these three pillars.</a:t>
            </a:r>
          </a:p>
          <a:p>
            <a:pPr marL="0" indent="0" algn="just">
              <a:lnSpc>
                <a:spcPct val="120000"/>
              </a:lnSpc>
              <a:buNone/>
            </a:pPr>
            <a:r>
              <a:rPr lang="en-US" sz="8000" dirty="0">
                <a:latin typeface="Times New Roman" panose="02020603050405020304" pitchFamily="18" charset="0"/>
                <a:cs typeface="Times New Roman" panose="02020603050405020304" pitchFamily="18" charset="0"/>
              </a:rPr>
              <a:t>The Key Aspects of Sustainable Development are:</a:t>
            </a:r>
          </a:p>
          <a:p>
            <a:pPr marL="0" indent="0" algn="just">
              <a:lnSpc>
                <a:spcPct val="120000"/>
              </a:lnSpc>
              <a:buNone/>
            </a:pPr>
            <a:r>
              <a:rPr lang="en-US" sz="8000" b="1" dirty="0">
                <a:latin typeface="Times New Roman" panose="02020603050405020304" pitchFamily="18" charset="0"/>
                <a:cs typeface="Times New Roman" panose="02020603050405020304" pitchFamily="18" charset="0"/>
              </a:rPr>
              <a:t>Economic Sustainability</a:t>
            </a:r>
            <a:r>
              <a:rPr lang="en-US" sz="8000" dirty="0">
                <a:latin typeface="Times New Roman" panose="02020603050405020304" pitchFamily="18" charset="0"/>
                <a:cs typeface="Times New Roman" panose="02020603050405020304" pitchFamily="18" charset="0"/>
              </a:rPr>
              <a:t>: It focuses on long-term economic growth that benefits all, without depleting natural resources or harming the environment. It involves creating job opportunities, promoting innovation, and ensuring that economic progress is inclusive and beneficial to everyone, especially marginalized communities.</a:t>
            </a:r>
          </a:p>
          <a:p>
            <a:pPr marL="0" indent="0" algn="just">
              <a:lnSpc>
                <a:spcPct val="120000"/>
              </a:lnSpc>
              <a:buNone/>
            </a:pPr>
            <a:r>
              <a:rPr lang="en-US" sz="8000" b="1" dirty="0">
                <a:latin typeface="Times New Roman" panose="02020603050405020304" pitchFamily="18" charset="0"/>
                <a:cs typeface="Times New Roman" panose="02020603050405020304" pitchFamily="18" charset="0"/>
              </a:rPr>
              <a:t>Environmental Sustainability</a:t>
            </a:r>
            <a:r>
              <a:rPr lang="en-US" sz="8000" dirty="0">
                <a:latin typeface="Times New Roman" panose="02020603050405020304" pitchFamily="18" charset="0"/>
                <a:cs typeface="Times New Roman" panose="02020603050405020304" pitchFamily="18" charset="0"/>
              </a:rPr>
              <a:t>: Ensures that natural resources (like water, air, and biodiversity) are used responsibly, preserved, and regenerated for future generations. This includes reducing pollution, promoting renewable energy, and protecting ecosystems.</a:t>
            </a:r>
          </a:p>
          <a:p>
            <a:pPr marL="0" indent="0" algn="just">
              <a:lnSpc>
                <a:spcPct val="120000"/>
              </a:lnSpc>
              <a:buNone/>
            </a:pPr>
            <a:r>
              <a:rPr lang="en-US" sz="8000" b="1" dirty="0">
                <a:latin typeface="Times New Roman" panose="02020603050405020304" pitchFamily="18" charset="0"/>
                <a:cs typeface="Times New Roman" panose="02020603050405020304" pitchFamily="18" charset="0"/>
              </a:rPr>
              <a:t>Social Sustainability</a:t>
            </a:r>
            <a:r>
              <a:rPr lang="en-US" sz="8000" dirty="0">
                <a:latin typeface="Times New Roman" panose="02020603050405020304" pitchFamily="18" charset="0"/>
                <a:cs typeface="Times New Roman" panose="02020603050405020304" pitchFamily="18" charset="0"/>
              </a:rPr>
              <a:t>: It aims to foster inclusive societies with equal opportunities for all, ensuring basic needs such as healthcare, education, clean water, and sanitation are met.</a:t>
            </a:r>
          </a:p>
        </p:txBody>
      </p:sp>
    </p:spTree>
    <p:extLst>
      <p:ext uri="{BB962C8B-B14F-4D97-AF65-F5344CB8AC3E}">
        <p14:creationId xmlns:p14="http://schemas.microsoft.com/office/powerpoint/2010/main" val="7330702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65723-6427-92D7-44EF-87836EF88065}"/>
              </a:ext>
            </a:extLst>
          </p:cNvPr>
          <p:cNvSpPr>
            <a:spLocks noGrp="1"/>
          </p:cNvSpPr>
          <p:nvPr>
            <p:ph type="title"/>
          </p:nvPr>
        </p:nvSpPr>
        <p:spPr>
          <a:xfrm>
            <a:off x="838200" y="379875"/>
            <a:ext cx="10515600" cy="1124462"/>
          </a:xfrm>
        </p:spPr>
        <p:txBody>
          <a:bodyPr>
            <a:normAutofit/>
          </a:bodyPr>
          <a:lstStyle/>
          <a:p>
            <a:pPr algn="ctr"/>
            <a:r>
              <a:rPr lang="en-US" sz="4000" b="1" dirty="0">
                <a:latin typeface="Times New Roman" panose="02020603050405020304" pitchFamily="18" charset="0"/>
                <a:cs typeface="Times New Roman" panose="02020603050405020304" pitchFamily="18" charset="0"/>
              </a:rPr>
              <a:t>Sustainable Development Goals</a:t>
            </a:r>
            <a:endParaRPr lang="en-IN"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3DF443A-0DED-5A77-A218-D00646B280BC}"/>
              </a:ext>
            </a:extLst>
          </p:cNvPr>
          <p:cNvSpPr>
            <a:spLocks noGrp="1"/>
          </p:cNvSpPr>
          <p:nvPr>
            <p:ph idx="1"/>
          </p:nvPr>
        </p:nvSpPr>
        <p:spPr>
          <a:xfrm>
            <a:off x="838200" y="1238865"/>
            <a:ext cx="10515600" cy="5239259"/>
          </a:xfrm>
        </p:spPr>
        <p:txBody>
          <a:bodyPr>
            <a:normAutofit fontScale="70000" lnSpcReduction="20000"/>
          </a:bodyPr>
          <a:lstStyle/>
          <a:p>
            <a:pPr marL="0" indent="0">
              <a:buNone/>
            </a:pPr>
            <a:endParaRPr lang="en-US" b="1" dirty="0"/>
          </a:p>
          <a:p>
            <a:pPr marL="0" indent="0" algn="just">
              <a:lnSpc>
                <a:spcPct val="120000"/>
              </a:lnSpc>
              <a:buNone/>
            </a:pPr>
            <a:r>
              <a:rPr lang="en-US" sz="3300" dirty="0">
                <a:latin typeface="Times New Roman" panose="02020603050405020304" pitchFamily="18" charset="0"/>
                <a:cs typeface="Times New Roman" panose="02020603050405020304" pitchFamily="18" charset="0"/>
              </a:rPr>
              <a:t>In 2015, the United Nations adopted the 17 Sustainable Development Goals (SDGs) as part of the 2030 Agenda for Sustainable Development. These goals provide a blueprint for achieving a sustainable future for all. Some of the key goals include:</a:t>
            </a:r>
          </a:p>
          <a:p>
            <a:pPr marL="971550" lvl="1" indent="-514350" algn="just">
              <a:lnSpc>
                <a:spcPct val="120000"/>
              </a:lnSpc>
              <a:buFont typeface="+mj-lt"/>
              <a:buAutoNum type="arabicPeriod"/>
            </a:pPr>
            <a:r>
              <a:rPr lang="en-US" sz="2900" dirty="0">
                <a:latin typeface="Times New Roman" panose="02020603050405020304" pitchFamily="18" charset="0"/>
                <a:cs typeface="Times New Roman" panose="02020603050405020304" pitchFamily="18" charset="0"/>
              </a:rPr>
              <a:t>No Poverty: Ending poverty in all its forms.</a:t>
            </a:r>
          </a:p>
          <a:p>
            <a:pPr marL="971550" lvl="1" indent="-514350" algn="just">
              <a:lnSpc>
                <a:spcPct val="120000"/>
              </a:lnSpc>
              <a:buFont typeface="+mj-lt"/>
              <a:buAutoNum type="arabicPeriod"/>
            </a:pPr>
            <a:r>
              <a:rPr lang="en-US" sz="2900" dirty="0">
                <a:latin typeface="Times New Roman" panose="02020603050405020304" pitchFamily="18" charset="0"/>
                <a:cs typeface="Times New Roman" panose="02020603050405020304" pitchFamily="18" charset="0"/>
              </a:rPr>
              <a:t>Zero Hunger: Achieving food security and improved nutrition.</a:t>
            </a:r>
          </a:p>
          <a:p>
            <a:pPr marL="971550" lvl="1" indent="-514350" algn="just">
              <a:lnSpc>
                <a:spcPct val="120000"/>
              </a:lnSpc>
              <a:buFont typeface="+mj-lt"/>
              <a:buAutoNum type="arabicPeriod"/>
            </a:pPr>
            <a:r>
              <a:rPr lang="en-US" sz="2900" dirty="0">
                <a:latin typeface="Times New Roman" panose="02020603050405020304" pitchFamily="18" charset="0"/>
                <a:cs typeface="Times New Roman" panose="02020603050405020304" pitchFamily="18" charset="0"/>
              </a:rPr>
              <a:t>Good Health and Well-being: Ensuring healthy lives and promoting well-being for all.</a:t>
            </a:r>
          </a:p>
          <a:p>
            <a:pPr marL="971550" lvl="1" indent="-514350" algn="just">
              <a:lnSpc>
                <a:spcPct val="120000"/>
              </a:lnSpc>
              <a:buFont typeface="+mj-lt"/>
              <a:buAutoNum type="arabicPeriod"/>
            </a:pPr>
            <a:r>
              <a:rPr lang="en-US" sz="2900" dirty="0">
                <a:latin typeface="Times New Roman" panose="02020603050405020304" pitchFamily="18" charset="0"/>
                <a:cs typeface="Times New Roman" panose="02020603050405020304" pitchFamily="18" charset="0"/>
              </a:rPr>
              <a:t>Quality Education: Providing inclusive and equitable quality education.</a:t>
            </a:r>
          </a:p>
          <a:p>
            <a:pPr marL="971550" lvl="1" indent="-514350" algn="just">
              <a:lnSpc>
                <a:spcPct val="120000"/>
              </a:lnSpc>
              <a:buFont typeface="+mj-lt"/>
              <a:buAutoNum type="arabicPeriod"/>
            </a:pPr>
            <a:r>
              <a:rPr lang="en-US" sz="2900" dirty="0">
                <a:latin typeface="Times New Roman" panose="02020603050405020304" pitchFamily="18" charset="0"/>
                <a:cs typeface="Times New Roman" panose="02020603050405020304" pitchFamily="18" charset="0"/>
              </a:rPr>
              <a:t>Clean Water and Sanitation: Ensuring availability of clean water and proper sanitation.</a:t>
            </a:r>
          </a:p>
          <a:p>
            <a:pPr marL="971550" lvl="1" indent="-514350" algn="just">
              <a:lnSpc>
                <a:spcPct val="120000"/>
              </a:lnSpc>
              <a:buFont typeface="+mj-lt"/>
              <a:buAutoNum type="arabicPeriod"/>
            </a:pPr>
            <a:r>
              <a:rPr lang="en-US" sz="2900" dirty="0">
                <a:latin typeface="Times New Roman" panose="02020603050405020304" pitchFamily="18" charset="0"/>
                <a:cs typeface="Times New Roman" panose="02020603050405020304" pitchFamily="18" charset="0"/>
              </a:rPr>
              <a:t>Affordable and Clean Energy: Access to affordable, reliable, sustainable, and modern energy for all.</a:t>
            </a:r>
          </a:p>
          <a:p>
            <a:pPr marL="971550" lvl="1" indent="-514350" algn="just">
              <a:lnSpc>
                <a:spcPct val="120000"/>
              </a:lnSpc>
              <a:buFont typeface="+mj-lt"/>
              <a:buAutoNum type="arabicPeriod"/>
            </a:pPr>
            <a:r>
              <a:rPr lang="en-US" sz="2900" dirty="0">
                <a:latin typeface="Times New Roman" panose="02020603050405020304" pitchFamily="18" charset="0"/>
                <a:cs typeface="Times New Roman" panose="02020603050405020304" pitchFamily="18" charset="0"/>
              </a:rPr>
              <a:t>Climate Action: Taking urgent action to combat climate change and its impacts.</a:t>
            </a:r>
          </a:p>
          <a:p>
            <a:pPr marL="971550" lvl="1" indent="-514350" algn="just">
              <a:lnSpc>
                <a:spcPct val="120000"/>
              </a:lnSpc>
              <a:buFont typeface="+mj-lt"/>
              <a:buAutoNum type="arabicPeriod"/>
            </a:pPr>
            <a:r>
              <a:rPr lang="en-US" sz="2900" dirty="0">
                <a:latin typeface="Times New Roman" panose="02020603050405020304" pitchFamily="18" charset="0"/>
                <a:cs typeface="Times New Roman" panose="02020603050405020304" pitchFamily="18" charset="0"/>
              </a:rPr>
              <a:t>Life on Land &amp; Below Water: Protecting ecosystems, forests, and oceans to maintain biodiversity.</a:t>
            </a:r>
          </a:p>
          <a:p>
            <a:endParaRPr lang="en-IN" dirty="0"/>
          </a:p>
        </p:txBody>
      </p:sp>
    </p:spTree>
    <p:extLst>
      <p:ext uri="{BB962C8B-B14F-4D97-AF65-F5344CB8AC3E}">
        <p14:creationId xmlns:p14="http://schemas.microsoft.com/office/powerpoint/2010/main" val="12469594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F1758-1381-0BB9-8725-354BE03AFD92}"/>
              </a:ext>
            </a:extLst>
          </p:cNvPr>
          <p:cNvSpPr>
            <a:spLocks noGrp="1"/>
          </p:cNvSpPr>
          <p:nvPr>
            <p:ph type="title"/>
          </p:nvPr>
        </p:nvSpPr>
        <p:spPr/>
        <p:txBody>
          <a:bodyPr/>
          <a:lstStyle/>
          <a:p>
            <a:r>
              <a:rPr lang="en-IN" b="1" dirty="0"/>
              <a:t>Unit 2: Ecosystems 				    10 lectures</a:t>
            </a:r>
          </a:p>
        </p:txBody>
      </p:sp>
      <p:sp>
        <p:nvSpPr>
          <p:cNvPr id="3" name="Content Placeholder 2">
            <a:extLst>
              <a:ext uri="{FF2B5EF4-FFF2-40B4-BE49-F238E27FC236}">
                <a16:creationId xmlns:a16="http://schemas.microsoft.com/office/drawing/2014/main" id="{83DF06F9-55A9-56C6-ED0F-F48936C636CA}"/>
              </a:ext>
            </a:extLst>
          </p:cNvPr>
          <p:cNvSpPr>
            <a:spLocks noGrp="1"/>
          </p:cNvSpPr>
          <p:nvPr>
            <p:ph idx="1"/>
          </p:nvPr>
        </p:nvSpPr>
        <p:spPr/>
        <p:txBody>
          <a:bodyPr/>
          <a:lstStyle/>
          <a:p>
            <a:pPr marL="0" indent="0" algn="just">
              <a:buNone/>
            </a:pPr>
            <a:r>
              <a:rPr lang="en-IN" dirty="0"/>
              <a:t>What is an eco-system? Difference between ecology and ecosystem. Structure and function of ecosystem: Energy flow in an ecosystem: food chains, food web and Ecological succession.</a:t>
            </a:r>
          </a:p>
          <a:p>
            <a:pPr marL="0" indent="0" algn="just">
              <a:buNone/>
            </a:pPr>
            <a:r>
              <a:rPr lang="en-IN" dirty="0"/>
              <a:t>Case studies on any one of the following:</a:t>
            </a:r>
          </a:p>
          <a:p>
            <a:pPr marL="514350" indent="-514350" algn="just">
              <a:buAutoNum type="alphaLcParenR"/>
            </a:pPr>
            <a:r>
              <a:rPr lang="en-IN" dirty="0"/>
              <a:t>Forest ecosystem</a:t>
            </a:r>
          </a:p>
          <a:p>
            <a:pPr marL="514350" indent="-514350" algn="just">
              <a:buAutoNum type="alphaLcParenR"/>
            </a:pPr>
            <a:r>
              <a:rPr lang="en-IN" dirty="0"/>
              <a:t>Grassland ecosystem</a:t>
            </a:r>
          </a:p>
          <a:p>
            <a:pPr marL="514350" indent="-514350" algn="just">
              <a:buAutoNum type="alphaLcParenR"/>
            </a:pPr>
            <a:r>
              <a:rPr lang="en-IN" dirty="0"/>
              <a:t>Aquatic ecosystems (Ponds, streams, lakes, rivers)</a:t>
            </a:r>
          </a:p>
          <a:p>
            <a:pPr marL="514350" indent="-514350" algn="just">
              <a:buAutoNum type="alphaLcParenR"/>
            </a:pPr>
            <a:r>
              <a:rPr lang="en-IN" dirty="0"/>
              <a:t>Mountain ecosystem</a:t>
            </a:r>
          </a:p>
          <a:p>
            <a:pPr marL="0" indent="0">
              <a:buNone/>
            </a:pPr>
            <a:r>
              <a:rPr lang="en-IN" dirty="0"/>
              <a:t> </a:t>
            </a:r>
          </a:p>
        </p:txBody>
      </p:sp>
    </p:spTree>
    <p:extLst>
      <p:ext uri="{BB962C8B-B14F-4D97-AF65-F5344CB8AC3E}">
        <p14:creationId xmlns:p14="http://schemas.microsoft.com/office/powerpoint/2010/main" val="1023393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8D35A-BCD5-EA0F-F109-82AC0BD88DEB}"/>
              </a:ext>
            </a:extLst>
          </p:cNvPr>
          <p:cNvSpPr>
            <a:spLocks noGrp="1"/>
          </p:cNvSpPr>
          <p:nvPr>
            <p:ph type="title"/>
          </p:nvPr>
        </p:nvSpPr>
        <p:spPr/>
        <p:txBody>
          <a:bodyPr>
            <a:normAutofit/>
          </a:bodyPr>
          <a:lstStyle/>
          <a:p>
            <a:pPr algn="just"/>
            <a:r>
              <a:rPr lang="en-IN" sz="4000" b="1" dirty="0">
                <a:latin typeface="Times New Roman" panose="02020603050405020304" pitchFamily="18" charset="0"/>
                <a:cs typeface="Times New Roman" panose="02020603050405020304" pitchFamily="18" charset="0"/>
              </a:rPr>
              <a:t>What is an </a:t>
            </a:r>
            <a:r>
              <a:rPr lang="en-IN" sz="4000" b="1" dirty="0">
                <a:effectLst/>
                <a:latin typeface="Times New Roman" panose="02020603050405020304" pitchFamily="18" charset="0"/>
                <a:ea typeface="Times New Roman" panose="02020603050405020304" pitchFamily="18" charset="0"/>
                <a:cs typeface="Times New Roman" panose="02020603050405020304" pitchFamily="18" charset="0"/>
              </a:rPr>
              <a:t>ecosystem?</a:t>
            </a:r>
            <a:endParaRPr lang="en-IN"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291ECE5-4D47-64A3-A1BE-3573B6B3D4C5}"/>
              </a:ext>
            </a:extLst>
          </p:cNvPr>
          <p:cNvSpPr>
            <a:spLocks noGrp="1"/>
          </p:cNvSpPr>
          <p:nvPr>
            <p:ph idx="1"/>
          </p:nvPr>
        </p:nvSpPr>
        <p:spPr/>
        <p:txBody>
          <a:bodyPr/>
          <a:lstStyle/>
          <a:p>
            <a:pPr marL="0" indent="0" algn="just">
              <a:lnSpc>
                <a:spcPct val="100000"/>
              </a:lnSpc>
              <a:buNone/>
            </a:pPr>
            <a:r>
              <a:rPr lang="en-IN" sz="2400" dirty="0">
                <a:effectLst/>
                <a:latin typeface="Times New Roman" panose="02020603050405020304" pitchFamily="18" charset="0"/>
                <a:ea typeface="Times New Roman" panose="02020603050405020304" pitchFamily="18" charset="0"/>
              </a:rPr>
              <a:t>An </a:t>
            </a:r>
            <a:r>
              <a:rPr lang="en-IN" sz="2400" b="1" dirty="0">
                <a:effectLst/>
                <a:latin typeface="Times New Roman" panose="02020603050405020304" pitchFamily="18" charset="0"/>
                <a:ea typeface="Times New Roman" panose="02020603050405020304" pitchFamily="18" charset="0"/>
              </a:rPr>
              <a:t>ecosystem</a:t>
            </a:r>
            <a:r>
              <a:rPr lang="en-IN" sz="2400" dirty="0">
                <a:effectLst/>
                <a:latin typeface="Times New Roman" panose="02020603050405020304" pitchFamily="18" charset="0"/>
                <a:ea typeface="Times New Roman" panose="02020603050405020304" pitchFamily="18" charset="0"/>
              </a:rPr>
              <a:t> is a community of living organisms (plants, animals, microorganisms) interacting with one another and with their physical environment (air, water, soil) in a specific area. Ecosystems function as a complex network of interdependent relationships, where organisms depend on each other and their environment for survival, energy, and growth.</a:t>
            </a:r>
          </a:p>
          <a:p>
            <a:pPr marL="0" indent="0">
              <a:buNone/>
            </a:pPr>
            <a:endParaRPr lang="en-IN" dirty="0"/>
          </a:p>
        </p:txBody>
      </p:sp>
    </p:spTree>
    <p:extLst>
      <p:ext uri="{BB962C8B-B14F-4D97-AF65-F5344CB8AC3E}">
        <p14:creationId xmlns:p14="http://schemas.microsoft.com/office/powerpoint/2010/main" val="3793583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9259D-056A-4810-1CA1-8062190F2FD4}"/>
              </a:ext>
            </a:extLst>
          </p:cNvPr>
          <p:cNvSpPr>
            <a:spLocks noGrp="1"/>
          </p:cNvSpPr>
          <p:nvPr>
            <p:ph type="title"/>
          </p:nvPr>
        </p:nvSpPr>
        <p:spPr>
          <a:xfrm>
            <a:off x="1289538" y="365125"/>
            <a:ext cx="10064262" cy="443767"/>
          </a:xfrm>
        </p:spPr>
        <p:txBody>
          <a:bodyPr>
            <a:normAutofit fontScale="90000"/>
          </a:bodyPr>
          <a:lstStyle/>
          <a:p>
            <a:pPr algn="ctr"/>
            <a:r>
              <a:rPr lang="en-IN" b="1" dirty="0"/>
              <a:t>Difference in Ecology &amp; Ecosystem</a:t>
            </a:r>
          </a:p>
        </p:txBody>
      </p:sp>
      <p:graphicFrame>
        <p:nvGraphicFramePr>
          <p:cNvPr id="5" name="Content Placeholder 4">
            <a:extLst>
              <a:ext uri="{FF2B5EF4-FFF2-40B4-BE49-F238E27FC236}">
                <a16:creationId xmlns:a16="http://schemas.microsoft.com/office/drawing/2014/main" id="{A2D5893E-B4D5-6ED1-F085-9981D39B9F5D}"/>
              </a:ext>
            </a:extLst>
          </p:cNvPr>
          <p:cNvGraphicFramePr>
            <a:graphicFrameLocks noGrp="1"/>
          </p:cNvGraphicFramePr>
          <p:nvPr>
            <p:ph idx="1"/>
            <p:extLst>
              <p:ext uri="{D42A27DB-BD31-4B8C-83A1-F6EECF244321}">
                <p14:modId xmlns:p14="http://schemas.microsoft.com/office/powerpoint/2010/main" val="2653967297"/>
              </p:ext>
            </p:extLst>
          </p:nvPr>
        </p:nvGraphicFramePr>
        <p:xfrm>
          <a:off x="931985" y="916965"/>
          <a:ext cx="10515600" cy="5943600"/>
        </p:xfrm>
        <a:graphic>
          <a:graphicData uri="http://schemas.openxmlformats.org/drawingml/2006/table">
            <a:tbl>
              <a:tblPr firstRow="1" bandRow="1">
                <a:tableStyleId>{5940675A-B579-460E-94D1-54222C63F5DA}</a:tableStyleId>
              </a:tblPr>
              <a:tblGrid>
                <a:gridCol w="5257800">
                  <a:extLst>
                    <a:ext uri="{9D8B030D-6E8A-4147-A177-3AD203B41FA5}">
                      <a16:colId xmlns:a16="http://schemas.microsoft.com/office/drawing/2014/main" val="1973490805"/>
                    </a:ext>
                  </a:extLst>
                </a:gridCol>
                <a:gridCol w="5257800">
                  <a:extLst>
                    <a:ext uri="{9D8B030D-6E8A-4147-A177-3AD203B41FA5}">
                      <a16:colId xmlns:a16="http://schemas.microsoft.com/office/drawing/2014/main" val="2608574543"/>
                    </a:ext>
                  </a:extLst>
                </a:gridCol>
              </a:tblGrid>
              <a:tr h="370840">
                <a:tc>
                  <a:txBody>
                    <a:bodyPr/>
                    <a:lstStyle/>
                    <a:p>
                      <a:pPr algn="just"/>
                      <a:r>
                        <a:rPr lang="en-US" dirty="0"/>
                        <a:t>Ecology is the scientific study of the interactions between living organisms (plants, animals, microorganisms) and their environment, including both biotic (living) and abiotic (non-living) components. It focuses on how organisms affect and are affected by their surroundings.</a:t>
                      </a:r>
                      <a:endParaRPr lang="en-IN" dirty="0"/>
                    </a:p>
                  </a:txBody>
                  <a:tcPr/>
                </a:tc>
                <a:tc>
                  <a:txBody>
                    <a:bodyPr/>
                    <a:lstStyle/>
                    <a:p>
                      <a:pPr algn="just"/>
                      <a:r>
                        <a:rPr lang="en-US" dirty="0"/>
                        <a:t>An ecosystem is a specific, defined area where living organisms (plants, animals, microbes) interact with each other and with non-living elements (such as air, water, and soil). It is a functional unit where energy flows and materials cycle among organisms and the environment.</a:t>
                      </a:r>
                      <a:endParaRPr lang="en-IN" dirty="0"/>
                    </a:p>
                  </a:txBody>
                  <a:tcPr/>
                </a:tc>
                <a:extLst>
                  <a:ext uri="{0D108BD9-81ED-4DB2-BD59-A6C34878D82A}">
                    <a16:rowId xmlns:a16="http://schemas.microsoft.com/office/drawing/2014/main" val="748849971"/>
                  </a:ext>
                </a:extLst>
              </a:tr>
              <a:tr h="370840">
                <a:tc>
                  <a:txBody>
                    <a:bodyPr/>
                    <a:lstStyle/>
                    <a:p>
                      <a:pPr algn="just"/>
                      <a:r>
                        <a:rPr lang="en-US" b="1" dirty="0"/>
                        <a:t>Ecology</a:t>
                      </a:r>
                      <a:r>
                        <a:rPr lang="en-US" dirty="0"/>
                        <a:t> is the </a:t>
                      </a:r>
                      <a:r>
                        <a:rPr lang="en-US" b="1" dirty="0"/>
                        <a:t>study</a:t>
                      </a:r>
                      <a:r>
                        <a:rPr lang="en-US" dirty="0"/>
                        <a:t> of relationships between organisms and their environment.</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b="1" dirty="0"/>
                        <a:t>Ecosystem</a:t>
                      </a:r>
                      <a:r>
                        <a:rPr lang="en-US" dirty="0"/>
                        <a:t> is the </a:t>
                      </a:r>
                      <a:r>
                        <a:rPr lang="en-US" b="1" dirty="0"/>
                        <a:t>physical system</a:t>
                      </a:r>
                      <a:r>
                        <a:rPr lang="en-US" dirty="0"/>
                        <a:t> or the environment where these relationships and interactions take place.</a:t>
                      </a:r>
                    </a:p>
                    <a:p>
                      <a:pPr algn="just"/>
                      <a:endParaRPr lang="en-IN" dirty="0"/>
                    </a:p>
                  </a:txBody>
                  <a:tcPr/>
                </a:tc>
                <a:extLst>
                  <a:ext uri="{0D108BD9-81ED-4DB2-BD59-A6C34878D82A}">
                    <a16:rowId xmlns:a16="http://schemas.microsoft.com/office/drawing/2014/main" val="4071353064"/>
                  </a:ext>
                </a:extLst>
              </a:tr>
              <a:tr h="370840">
                <a:tc>
                  <a:txBody>
                    <a:bodyPr/>
                    <a:lstStyle/>
                    <a:p>
                      <a:pPr algn="just"/>
                      <a:r>
                        <a:rPr lang="en-US" b="1" dirty="0"/>
                        <a:t>Ecology</a:t>
                      </a:r>
                      <a:r>
                        <a:rPr lang="en-US" dirty="0"/>
                        <a:t> focuses on understanding the principles and dynamics of these interactions (how and why organisms interact with their environment and each other).</a:t>
                      </a:r>
                      <a:endParaRPr lang="en-IN" dirty="0"/>
                    </a:p>
                  </a:txBody>
                  <a:tcPr/>
                </a:tc>
                <a:tc>
                  <a:txBody>
                    <a:bodyPr/>
                    <a:lstStyle/>
                    <a:p>
                      <a:pPr algn="just"/>
                      <a:r>
                        <a:rPr lang="en-US" b="1" dirty="0"/>
                        <a:t>Ecosystem</a:t>
                      </a:r>
                      <a:r>
                        <a:rPr lang="en-US" dirty="0"/>
                        <a:t> refers to the specific area or environment where the interactions among living and non-living components happen.</a:t>
                      </a:r>
                      <a:endParaRPr lang="en-IN" dirty="0"/>
                    </a:p>
                  </a:txBody>
                  <a:tcPr/>
                </a:tc>
                <a:extLst>
                  <a:ext uri="{0D108BD9-81ED-4DB2-BD59-A6C34878D82A}">
                    <a16:rowId xmlns:a16="http://schemas.microsoft.com/office/drawing/2014/main" val="1768220511"/>
                  </a:ext>
                </a:extLst>
              </a:tr>
              <a:tr h="370840">
                <a:tc>
                  <a:txBody>
                    <a:bodyPr/>
                    <a:lstStyle/>
                    <a:p>
                      <a:pPr algn="just"/>
                      <a:r>
                        <a:rPr lang="en-US" b="1" dirty="0"/>
                        <a:t>Ecology</a:t>
                      </a:r>
                      <a:r>
                        <a:rPr lang="en-US" dirty="0"/>
                        <a:t> can operate on various scales, from micro-level (individual organisms) to macro-level (global ecological patterns).</a:t>
                      </a:r>
                      <a:endParaRPr lang="en-IN" dirty="0"/>
                    </a:p>
                  </a:txBody>
                  <a:tcPr/>
                </a:tc>
                <a:tc>
                  <a:txBody>
                    <a:bodyPr/>
                    <a:lstStyle/>
                    <a:p>
                      <a:pPr algn="just"/>
                      <a:r>
                        <a:rPr lang="en-US" dirty="0"/>
                        <a:t>An </a:t>
                      </a:r>
                      <a:r>
                        <a:rPr lang="en-US" b="1" dirty="0"/>
                        <a:t>ecosystem</a:t>
                      </a:r>
                      <a:r>
                        <a:rPr lang="en-US" dirty="0"/>
                        <a:t> is a distinct unit and can be as small as a pond or as large as a desert or rainforest.</a:t>
                      </a:r>
                      <a:endParaRPr lang="en-IN" dirty="0"/>
                    </a:p>
                  </a:txBody>
                  <a:tcPr/>
                </a:tc>
                <a:extLst>
                  <a:ext uri="{0D108BD9-81ED-4DB2-BD59-A6C34878D82A}">
                    <a16:rowId xmlns:a16="http://schemas.microsoft.com/office/drawing/2014/main" val="1281860710"/>
                  </a:ext>
                </a:extLst>
              </a:tr>
              <a:tr h="370840">
                <a:tc>
                  <a:txBody>
                    <a:bodyPr/>
                    <a:lstStyle/>
                    <a:p>
                      <a:pPr algn="just"/>
                      <a:r>
                        <a:rPr lang="en-US" b="1" dirty="0"/>
                        <a:t>Ecology</a:t>
                      </a:r>
                      <a:r>
                        <a:rPr lang="en-US" dirty="0"/>
                        <a:t> is the scientific field that studies interactions and relationships in the natural world.</a:t>
                      </a:r>
                    </a:p>
                    <a:p>
                      <a:pPr algn="just"/>
                      <a:endParaRPr lang="en-US"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dirty="0"/>
                        <a:t>An </a:t>
                      </a:r>
                      <a:r>
                        <a:rPr lang="en-US" b="1" dirty="0"/>
                        <a:t>ecosystem</a:t>
                      </a:r>
                      <a:r>
                        <a:rPr lang="en-US" dirty="0"/>
                        <a:t> is the physical space where those interactions happen, involving both living organisms and non-living components.</a:t>
                      </a:r>
                    </a:p>
                    <a:p>
                      <a:pPr algn="just"/>
                      <a:endParaRPr lang="en-IN" dirty="0"/>
                    </a:p>
                  </a:txBody>
                  <a:tcPr/>
                </a:tc>
                <a:extLst>
                  <a:ext uri="{0D108BD9-81ED-4DB2-BD59-A6C34878D82A}">
                    <a16:rowId xmlns:a16="http://schemas.microsoft.com/office/drawing/2014/main" val="501835450"/>
                  </a:ext>
                </a:extLst>
              </a:tr>
            </a:tbl>
          </a:graphicData>
        </a:graphic>
      </p:graphicFrame>
    </p:spTree>
    <p:extLst>
      <p:ext uri="{BB962C8B-B14F-4D97-AF65-F5344CB8AC3E}">
        <p14:creationId xmlns:p14="http://schemas.microsoft.com/office/powerpoint/2010/main" val="8282131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CC1B3-954A-4FD3-60DF-5FB471C44C03}"/>
              </a:ext>
            </a:extLst>
          </p:cNvPr>
          <p:cNvSpPr>
            <a:spLocks noGrp="1"/>
          </p:cNvSpPr>
          <p:nvPr>
            <p:ph type="title"/>
          </p:nvPr>
        </p:nvSpPr>
        <p:spPr/>
        <p:txBody>
          <a:bodyPr>
            <a:normAutofit/>
          </a:bodyPr>
          <a:lstStyle/>
          <a:p>
            <a:pPr algn="ctr"/>
            <a:r>
              <a:rPr lang="en-IN" sz="4000" b="1" dirty="0">
                <a:latin typeface="Times New Roman" panose="02020603050405020304" pitchFamily="18" charset="0"/>
                <a:cs typeface="Times New Roman" panose="02020603050405020304" pitchFamily="18" charset="0"/>
              </a:rPr>
              <a:t>Structure of an Ecosystem</a:t>
            </a:r>
          </a:p>
        </p:txBody>
      </p:sp>
      <p:sp>
        <p:nvSpPr>
          <p:cNvPr id="3" name="Content Placeholder 2">
            <a:extLst>
              <a:ext uri="{FF2B5EF4-FFF2-40B4-BE49-F238E27FC236}">
                <a16:creationId xmlns:a16="http://schemas.microsoft.com/office/drawing/2014/main" id="{90EF45B9-564E-B9D7-F1BE-80230355DE65}"/>
              </a:ext>
            </a:extLst>
          </p:cNvPr>
          <p:cNvSpPr>
            <a:spLocks noGrp="1"/>
          </p:cNvSpPr>
          <p:nvPr>
            <p:ph idx="1"/>
          </p:nvPr>
        </p:nvSpPr>
        <p:spPr>
          <a:xfrm>
            <a:off x="838200" y="1533832"/>
            <a:ext cx="10515600" cy="4643131"/>
          </a:xfrm>
        </p:spPr>
        <p:txBody>
          <a:bodyPr/>
          <a:lstStyle/>
          <a:p>
            <a:pPr marL="0" indent="0">
              <a:buNone/>
            </a:pPr>
            <a:r>
              <a:rPr lang="en-IN" sz="2000" kern="0" dirty="0">
                <a:effectLst/>
                <a:latin typeface="Times New Roman" panose="02020603050405020304" pitchFamily="18" charset="0"/>
                <a:ea typeface="Times New Roman" panose="02020603050405020304" pitchFamily="18" charset="0"/>
              </a:rPr>
              <a:t>The structure of an </a:t>
            </a:r>
            <a:r>
              <a:rPr lang="en-IN" sz="2000" b="1" kern="0" dirty="0">
                <a:effectLst/>
                <a:latin typeface="Times New Roman" panose="02020603050405020304" pitchFamily="18" charset="0"/>
                <a:ea typeface="Times New Roman" panose="02020603050405020304" pitchFamily="18" charset="0"/>
              </a:rPr>
              <a:t>ecosystem</a:t>
            </a:r>
            <a:r>
              <a:rPr lang="en-IN" sz="2000" kern="0" dirty="0">
                <a:effectLst/>
                <a:latin typeface="Times New Roman" panose="02020603050405020304" pitchFamily="18" charset="0"/>
                <a:ea typeface="Times New Roman" panose="02020603050405020304" pitchFamily="18" charset="0"/>
              </a:rPr>
              <a:t> consists of two main components: </a:t>
            </a:r>
            <a:r>
              <a:rPr lang="en-IN" sz="2000" b="1" kern="0" dirty="0">
                <a:effectLst/>
                <a:latin typeface="Times New Roman" panose="02020603050405020304" pitchFamily="18" charset="0"/>
                <a:ea typeface="Times New Roman" panose="02020603050405020304" pitchFamily="18" charset="0"/>
              </a:rPr>
              <a:t>biotic</a:t>
            </a:r>
            <a:r>
              <a:rPr lang="en-IN" sz="2000" kern="0" dirty="0">
                <a:effectLst/>
                <a:latin typeface="Times New Roman" panose="02020603050405020304" pitchFamily="18" charset="0"/>
                <a:ea typeface="Times New Roman" panose="02020603050405020304" pitchFamily="18" charset="0"/>
              </a:rPr>
              <a:t> (living organisms) and </a:t>
            </a:r>
            <a:r>
              <a:rPr lang="en-IN" sz="2000" b="1" kern="0" dirty="0">
                <a:effectLst/>
                <a:latin typeface="Times New Roman" panose="02020603050405020304" pitchFamily="18" charset="0"/>
                <a:ea typeface="Times New Roman" panose="02020603050405020304" pitchFamily="18" charset="0"/>
              </a:rPr>
              <a:t>abiotic</a:t>
            </a:r>
            <a:r>
              <a:rPr lang="en-IN" sz="2000" kern="0" dirty="0">
                <a:effectLst/>
                <a:latin typeface="Times New Roman" panose="02020603050405020304" pitchFamily="18" charset="0"/>
                <a:ea typeface="Times New Roman" panose="02020603050405020304" pitchFamily="18" charset="0"/>
              </a:rPr>
              <a:t> (non-living environmental factors). These components interact with each other to form a complex network of relationships, with energy and matter flowing through the system. </a:t>
            </a:r>
          </a:p>
          <a:p>
            <a:pPr marL="0" indent="0">
              <a:buNone/>
            </a:pPr>
            <a:endParaRPr lang="en-IN" dirty="0"/>
          </a:p>
        </p:txBody>
      </p:sp>
      <p:sp>
        <p:nvSpPr>
          <p:cNvPr id="5" name="Rectangle 4">
            <a:extLst>
              <a:ext uri="{FF2B5EF4-FFF2-40B4-BE49-F238E27FC236}">
                <a16:creationId xmlns:a16="http://schemas.microsoft.com/office/drawing/2014/main" id="{8E1357DC-9F10-9082-F1CD-A6B9DBAF2911}"/>
              </a:ext>
            </a:extLst>
          </p:cNvPr>
          <p:cNvSpPr/>
          <p:nvPr/>
        </p:nvSpPr>
        <p:spPr>
          <a:xfrm>
            <a:off x="5144728" y="2824316"/>
            <a:ext cx="1932039" cy="60468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sz="2800" b="1" dirty="0"/>
              <a:t>Ecosystem</a:t>
            </a:r>
          </a:p>
        </p:txBody>
      </p:sp>
      <p:sp>
        <p:nvSpPr>
          <p:cNvPr id="6" name="Rectangle 5">
            <a:extLst>
              <a:ext uri="{FF2B5EF4-FFF2-40B4-BE49-F238E27FC236}">
                <a16:creationId xmlns:a16="http://schemas.microsoft.com/office/drawing/2014/main" id="{76D015E5-4EB3-620F-37F1-C7082570CF38}"/>
              </a:ext>
            </a:extLst>
          </p:cNvPr>
          <p:cNvSpPr/>
          <p:nvPr/>
        </p:nvSpPr>
        <p:spPr>
          <a:xfrm>
            <a:off x="2335161" y="3997096"/>
            <a:ext cx="1932039" cy="60468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sz="2400" b="1" dirty="0"/>
              <a:t>Biotic</a:t>
            </a:r>
          </a:p>
        </p:txBody>
      </p:sp>
      <p:sp>
        <p:nvSpPr>
          <p:cNvPr id="7" name="Rectangle 6">
            <a:extLst>
              <a:ext uri="{FF2B5EF4-FFF2-40B4-BE49-F238E27FC236}">
                <a16:creationId xmlns:a16="http://schemas.microsoft.com/office/drawing/2014/main" id="{645EA013-D8CA-F8A0-2C84-3055C0302EEB}"/>
              </a:ext>
            </a:extLst>
          </p:cNvPr>
          <p:cNvSpPr/>
          <p:nvPr/>
        </p:nvSpPr>
        <p:spPr>
          <a:xfrm>
            <a:off x="8499987" y="3997096"/>
            <a:ext cx="1932039" cy="60468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sz="2400" b="1" dirty="0"/>
              <a:t>Abiotic</a:t>
            </a:r>
          </a:p>
        </p:txBody>
      </p:sp>
      <p:sp>
        <p:nvSpPr>
          <p:cNvPr id="8" name="Rectangle 7">
            <a:extLst>
              <a:ext uri="{FF2B5EF4-FFF2-40B4-BE49-F238E27FC236}">
                <a16:creationId xmlns:a16="http://schemas.microsoft.com/office/drawing/2014/main" id="{C8510719-F0EC-81C1-9FF6-65A624235B7B}"/>
              </a:ext>
            </a:extLst>
          </p:cNvPr>
          <p:cNvSpPr/>
          <p:nvPr/>
        </p:nvSpPr>
        <p:spPr>
          <a:xfrm>
            <a:off x="4810432" y="5220929"/>
            <a:ext cx="1932039" cy="60468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sz="2000" b="1" dirty="0"/>
              <a:t>Decomposer</a:t>
            </a:r>
          </a:p>
        </p:txBody>
      </p:sp>
      <p:sp>
        <p:nvSpPr>
          <p:cNvPr id="9" name="Rectangle 8">
            <a:extLst>
              <a:ext uri="{FF2B5EF4-FFF2-40B4-BE49-F238E27FC236}">
                <a16:creationId xmlns:a16="http://schemas.microsoft.com/office/drawing/2014/main" id="{54898762-50EA-40AF-498A-6F3809CDBFF3}"/>
              </a:ext>
            </a:extLst>
          </p:cNvPr>
          <p:cNvSpPr/>
          <p:nvPr/>
        </p:nvSpPr>
        <p:spPr>
          <a:xfrm>
            <a:off x="2702642" y="5220929"/>
            <a:ext cx="1932039" cy="60468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sz="2000" b="1" dirty="0"/>
              <a:t>Consumer</a:t>
            </a:r>
          </a:p>
        </p:txBody>
      </p:sp>
      <p:sp>
        <p:nvSpPr>
          <p:cNvPr id="10" name="Rectangle 9">
            <a:extLst>
              <a:ext uri="{FF2B5EF4-FFF2-40B4-BE49-F238E27FC236}">
                <a16:creationId xmlns:a16="http://schemas.microsoft.com/office/drawing/2014/main" id="{78EC74A0-16EC-7779-A413-34280A9419A0}"/>
              </a:ext>
            </a:extLst>
          </p:cNvPr>
          <p:cNvSpPr/>
          <p:nvPr/>
        </p:nvSpPr>
        <p:spPr>
          <a:xfrm>
            <a:off x="545690" y="5220929"/>
            <a:ext cx="1932039" cy="60468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sz="2000" b="1" dirty="0"/>
              <a:t>Producer</a:t>
            </a:r>
          </a:p>
        </p:txBody>
      </p:sp>
      <p:sp>
        <p:nvSpPr>
          <p:cNvPr id="12" name="Rectangle 11">
            <a:extLst>
              <a:ext uri="{FF2B5EF4-FFF2-40B4-BE49-F238E27FC236}">
                <a16:creationId xmlns:a16="http://schemas.microsoft.com/office/drawing/2014/main" id="{CD09CA1A-8C26-84E7-41C5-A0E9F504D6F0}"/>
              </a:ext>
            </a:extLst>
          </p:cNvPr>
          <p:cNvSpPr/>
          <p:nvPr/>
        </p:nvSpPr>
        <p:spPr>
          <a:xfrm>
            <a:off x="9726559" y="5220929"/>
            <a:ext cx="1932039" cy="60468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sz="2000" b="1" dirty="0"/>
              <a:t>Chemical factors</a:t>
            </a:r>
          </a:p>
        </p:txBody>
      </p:sp>
      <p:sp>
        <p:nvSpPr>
          <p:cNvPr id="13" name="Rectangle 12">
            <a:extLst>
              <a:ext uri="{FF2B5EF4-FFF2-40B4-BE49-F238E27FC236}">
                <a16:creationId xmlns:a16="http://schemas.microsoft.com/office/drawing/2014/main" id="{2522C47A-1781-1D63-90CF-26EF0AB41547}"/>
              </a:ext>
            </a:extLst>
          </p:cNvPr>
          <p:cNvSpPr/>
          <p:nvPr/>
        </p:nvSpPr>
        <p:spPr>
          <a:xfrm>
            <a:off x="7352068" y="5236997"/>
            <a:ext cx="1932039" cy="60468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IN" sz="2000" b="1" dirty="0"/>
              <a:t>Physical factors</a:t>
            </a:r>
          </a:p>
        </p:txBody>
      </p:sp>
      <p:cxnSp>
        <p:nvCxnSpPr>
          <p:cNvPr id="15" name="Straight Arrow Connector 14">
            <a:extLst>
              <a:ext uri="{FF2B5EF4-FFF2-40B4-BE49-F238E27FC236}">
                <a16:creationId xmlns:a16="http://schemas.microsoft.com/office/drawing/2014/main" id="{BD64A353-081E-3FA7-B23A-BD19BA03E31A}"/>
              </a:ext>
            </a:extLst>
          </p:cNvPr>
          <p:cNvCxnSpPr/>
          <p:nvPr/>
        </p:nvCxnSpPr>
        <p:spPr>
          <a:xfrm flipH="1">
            <a:off x="3377382" y="3126658"/>
            <a:ext cx="1708354" cy="76691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F6E3D4D3-372D-B31A-3FA8-79A915BD5815}"/>
              </a:ext>
            </a:extLst>
          </p:cNvPr>
          <p:cNvCxnSpPr>
            <a:cxnSpLocks/>
          </p:cNvCxnSpPr>
          <p:nvPr/>
        </p:nvCxnSpPr>
        <p:spPr>
          <a:xfrm>
            <a:off x="7130845" y="3108415"/>
            <a:ext cx="1954161" cy="78024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F78C43C2-880D-676F-D46E-59226B1349EF}"/>
              </a:ext>
            </a:extLst>
          </p:cNvPr>
          <p:cNvCxnSpPr>
            <a:cxnSpLocks/>
          </p:cNvCxnSpPr>
          <p:nvPr/>
        </p:nvCxnSpPr>
        <p:spPr>
          <a:xfrm flipH="1">
            <a:off x="1227803" y="4572063"/>
            <a:ext cx="1064342" cy="58139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67F4E82C-30A3-F84D-507E-6CCDFA8DE2B9}"/>
              </a:ext>
            </a:extLst>
          </p:cNvPr>
          <p:cNvCxnSpPr>
            <a:cxnSpLocks/>
          </p:cNvCxnSpPr>
          <p:nvPr/>
        </p:nvCxnSpPr>
        <p:spPr>
          <a:xfrm>
            <a:off x="3372466" y="4736717"/>
            <a:ext cx="0" cy="47683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4F9543CF-4407-0204-A3DF-32A2851423AB}"/>
              </a:ext>
            </a:extLst>
          </p:cNvPr>
          <p:cNvCxnSpPr>
            <a:cxnSpLocks/>
          </p:cNvCxnSpPr>
          <p:nvPr/>
        </p:nvCxnSpPr>
        <p:spPr>
          <a:xfrm>
            <a:off x="4353850" y="4461349"/>
            <a:ext cx="814237" cy="73008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82B567F9-2BE9-14D2-6EFC-03B999E3A5AE}"/>
              </a:ext>
            </a:extLst>
          </p:cNvPr>
          <p:cNvCxnSpPr>
            <a:cxnSpLocks/>
          </p:cNvCxnSpPr>
          <p:nvPr/>
        </p:nvCxnSpPr>
        <p:spPr>
          <a:xfrm flipH="1">
            <a:off x="8196417" y="4648856"/>
            <a:ext cx="1005346" cy="50571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B2F539BF-6865-9F85-58B3-72FC842C8A51}"/>
              </a:ext>
            </a:extLst>
          </p:cNvPr>
          <p:cNvCxnSpPr>
            <a:cxnSpLocks/>
          </p:cNvCxnSpPr>
          <p:nvPr/>
        </p:nvCxnSpPr>
        <p:spPr>
          <a:xfrm>
            <a:off x="9905994" y="4630711"/>
            <a:ext cx="757086" cy="56072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42652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34E402E6-7BAE-04E8-BD22-2DE90271FB53}"/>
              </a:ext>
            </a:extLst>
          </p:cNvPr>
          <p:cNvGraphicFramePr>
            <a:graphicFrameLocks noGrp="1"/>
          </p:cNvGraphicFramePr>
          <p:nvPr>
            <p:extLst>
              <p:ext uri="{D42A27DB-BD31-4B8C-83A1-F6EECF244321}">
                <p14:modId xmlns:p14="http://schemas.microsoft.com/office/powerpoint/2010/main" val="1701582598"/>
              </p:ext>
            </p:extLst>
          </p:nvPr>
        </p:nvGraphicFramePr>
        <p:xfrm>
          <a:off x="257908" y="295763"/>
          <a:ext cx="11422184" cy="6370320"/>
        </p:xfrm>
        <a:graphic>
          <a:graphicData uri="http://schemas.openxmlformats.org/drawingml/2006/table">
            <a:tbl>
              <a:tblPr firstRow="1" bandRow="1">
                <a:tableStyleId>{5940675A-B579-460E-94D1-54222C63F5DA}</a:tableStyleId>
              </a:tblPr>
              <a:tblGrid>
                <a:gridCol w="5711092">
                  <a:extLst>
                    <a:ext uri="{9D8B030D-6E8A-4147-A177-3AD203B41FA5}">
                      <a16:colId xmlns:a16="http://schemas.microsoft.com/office/drawing/2014/main" val="2485971978"/>
                    </a:ext>
                  </a:extLst>
                </a:gridCol>
                <a:gridCol w="5711092">
                  <a:extLst>
                    <a:ext uri="{9D8B030D-6E8A-4147-A177-3AD203B41FA5}">
                      <a16:colId xmlns:a16="http://schemas.microsoft.com/office/drawing/2014/main" val="559261024"/>
                    </a:ext>
                  </a:extLst>
                </a:gridCol>
              </a:tblGrid>
              <a:tr h="370840">
                <a:tc gridSpan="2">
                  <a:txBody>
                    <a:bodyPr/>
                    <a:lstStyle/>
                    <a:p>
                      <a:pPr algn="ctr"/>
                      <a:r>
                        <a:rPr lang="en-IN" sz="3600" dirty="0"/>
                        <a:t>Components of an Eco-system</a:t>
                      </a:r>
                    </a:p>
                  </a:txBody>
                  <a:tcPr/>
                </a:tc>
                <a:tc hMerge="1">
                  <a:txBody>
                    <a:bodyPr/>
                    <a:lstStyle/>
                    <a:p>
                      <a:endParaRPr lang="en-IN" dirty="0"/>
                    </a:p>
                  </a:txBody>
                  <a:tcPr/>
                </a:tc>
                <a:extLst>
                  <a:ext uri="{0D108BD9-81ED-4DB2-BD59-A6C34878D82A}">
                    <a16:rowId xmlns:a16="http://schemas.microsoft.com/office/drawing/2014/main" val="4281815204"/>
                  </a:ext>
                </a:extLst>
              </a:tr>
              <a:tr h="370840">
                <a:tc>
                  <a:txBody>
                    <a:bodyPr/>
                    <a:lstStyle/>
                    <a:p>
                      <a:pPr algn="ctr"/>
                      <a:r>
                        <a:rPr lang="en-IN" sz="2000" b="1" kern="1200" dirty="0">
                          <a:solidFill>
                            <a:schemeClr val="tx1"/>
                          </a:solidFill>
                          <a:effectLst/>
                          <a:latin typeface="+mn-lt"/>
                          <a:ea typeface="+mn-ea"/>
                          <a:cs typeface="+mn-cs"/>
                        </a:rPr>
                        <a:t>1. Biotic Components (Living Organisms)</a:t>
                      </a:r>
                      <a:endParaRPr lang="en-IN"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000" b="1" kern="1200" dirty="0">
                          <a:solidFill>
                            <a:schemeClr val="tx1"/>
                          </a:solidFill>
                          <a:effectLst/>
                          <a:latin typeface="+mn-lt"/>
                          <a:ea typeface="+mn-ea"/>
                          <a:cs typeface="+mn-cs"/>
                        </a:rPr>
                        <a:t>2. Abiotic Components (Non-living Elements)</a:t>
                      </a:r>
                      <a:endParaRPr lang="en-IN" sz="2000" kern="1200" dirty="0">
                        <a:solidFill>
                          <a:schemeClr val="tx1"/>
                        </a:solidFill>
                        <a:effectLst/>
                        <a:latin typeface="+mn-lt"/>
                        <a:ea typeface="+mn-ea"/>
                        <a:cs typeface="+mn-cs"/>
                      </a:endParaRPr>
                    </a:p>
                    <a:p>
                      <a:pPr algn="ctr"/>
                      <a:endParaRPr lang="en-IN" sz="2000" dirty="0"/>
                    </a:p>
                  </a:txBody>
                  <a:tcPr/>
                </a:tc>
                <a:extLst>
                  <a:ext uri="{0D108BD9-81ED-4DB2-BD59-A6C34878D82A}">
                    <a16:rowId xmlns:a16="http://schemas.microsoft.com/office/drawing/2014/main" val="33590971"/>
                  </a:ext>
                </a:extLst>
              </a:tr>
              <a:tr h="370840">
                <a:tc>
                  <a:txBody>
                    <a:bodyPr/>
                    <a:lstStyle/>
                    <a:p>
                      <a:pPr lvl="1" algn="just"/>
                      <a:r>
                        <a:rPr lang="en-IN" sz="1800" b="1" kern="1200" dirty="0">
                          <a:solidFill>
                            <a:schemeClr val="tx1"/>
                          </a:solidFill>
                          <a:effectLst/>
                          <a:latin typeface="+mn-lt"/>
                          <a:ea typeface="+mn-ea"/>
                          <a:cs typeface="+mn-cs"/>
                        </a:rPr>
                        <a:t>a) Producers (Autotrophs)</a:t>
                      </a:r>
                      <a:r>
                        <a:rPr lang="en-IN" sz="1800" kern="1200" dirty="0">
                          <a:solidFill>
                            <a:schemeClr val="tx1"/>
                          </a:solidFill>
                          <a:effectLst/>
                          <a:latin typeface="+mn-lt"/>
                          <a:ea typeface="+mn-ea"/>
                          <a:cs typeface="+mn-cs"/>
                        </a:rPr>
                        <a:t>: These are primarily plants, algae, and some bacteria that can make their own food through photosynthesis or chemosynthesis. They form the base of the food chain.</a:t>
                      </a:r>
                    </a:p>
                    <a:p>
                      <a:pPr lvl="1" algn="just"/>
                      <a:r>
                        <a:rPr lang="en-IN" sz="1800" b="1" kern="1200" dirty="0">
                          <a:solidFill>
                            <a:schemeClr val="tx1"/>
                          </a:solidFill>
                          <a:effectLst/>
                          <a:latin typeface="+mn-lt"/>
                          <a:ea typeface="+mn-ea"/>
                          <a:cs typeface="+mn-cs"/>
                        </a:rPr>
                        <a:t>b) Consumers (Heterotrophs)</a:t>
                      </a:r>
                      <a:r>
                        <a:rPr lang="en-IN" sz="1800" kern="1200" dirty="0">
                          <a:solidFill>
                            <a:schemeClr val="tx1"/>
                          </a:solidFill>
                          <a:effectLst/>
                          <a:latin typeface="+mn-lt"/>
                          <a:ea typeface="+mn-ea"/>
                          <a:cs typeface="+mn-cs"/>
                        </a:rPr>
                        <a:t>: These include herbivores (plant-eaters), carnivores (meat-eaters), omnivores (both plant and meat-eaters), and decomposers. Consumers depend on other organisms for energy.</a:t>
                      </a:r>
                    </a:p>
                    <a:p>
                      <a:pPr lvl="2" algn="just"/>
                      <a:r>
                        <a:rPr lang="en-IN" sz="1800" b="1" kern="1200" dirty="0" err="1">
                          <a:solidFill>
                            <a:schemeClr val="tx1"/>
                          </a:solidFill>
                          <a:effectLst/>
                          <a:latin typeface="+mn-lt"/>
                          <a:ea typeface="+mn-ea"/>
                          <a:cs typeface="+mn-cs"/>
                        </a:rPr>
                        <a:t>i</a:t>
                      </a:r>
                      <a:r>
                        <a:rPr lang="en-IN" sz="1800" b="1" kern="1200" dirty="0">
                          <a:solidFill>
                            <a:schemeClr val="tx1"/>
                          </a:solidFill>
                          <a:effectLst/>
                          <a:latin typeface="+mn-lt"/>
                          <a:ea typeface="+mn-ea"/>
                          <a:cs typeface="+mn-cs"/>
                        </a:rPr>
                        <a:t>) Primary Consumers</a:t>
                      </a:r>
                      <a:r>
                        <a:rPr lang="en-IN" sz="1800" kern="1200" dirty="0">
                          <a:solidFill>
                            <a:schemeClr val="tx1"/>
                          </a:solidFill>
                          <a:effectLst/>
                          <a:latin typeface="+mn-lt"/>
                          <a:ea typeface="+mn-ea"/>
                          <a:cs typeface="+mn-cs"/>
                        </a:rPr>
                        <a:t>: Herbivores that eat plants (e.g., rabbits, insects).</a:t>
                      </a:r>
                    </a:p>
                    <a:p>
                      <a:pPr lvl="2" algn="just"/>
                      <a:r>
                        <a:rPr lang="en-IN" sz="1800" b="1" kern="1200" dirty="0">
                          <a:solidFill>
                            <a:schemeClr val="tx1"/>
                          </a:solidFill>
                          <a:effectLst/>
                          <a:latin typeface="+mn-lt"/>
                          <a:ea typeface="+mn-ea"/>
                          <a:cs typeface="+mn-cs"/>
                        </a:rPr>
                        <a:t>ii) Secondary Consumers</a:t>
                      </a:r>
                      <a:r>
                        <a:rPr lang="en-IN" sz="1800" kern="1200" dirty="0">
                          <a:solidFill>
                            <a:schemeClr val="tx1"/>
                          </a:solidFill>
                          <a:effectLst/>
                          <a:latin typeface="+mn-lt"/>
                          <a:ea typeface="+mn-ea"/>
                          <a:cs typeface="+mn-cs"/>
                        </a:rPr>
                        <a:t>: Carnivores that eat herbivores (e.g., snakes, birds).</a:t>
                      </a:r>
                    </a:p>
                    <a:p>
                      <a:pPr lvl="2" algn="just"/>
                      <a:r>
                        <a:rPr lang="en-IN" sz="1800" b="1" kern="1200" dirty="0">
                          <a:solidFill>
                            <a:schemeClr val="tx1"/>
                          </a:solidFill>
                          <a:effectLst/>
                          <a:latin typeface="+mn-lt"/>
                          <a:ea typeface="+mn-ea"/>
                          <a:cs typeface="+mn-cs"/>
                        </a:rPr>
                        <a:t>iii) Tertiary Consumers</a:t>
                      </a:r>
                      <a:r>
                        <a:rPr lang="en-IN" sz="1800" kern="1200" dirty="0">
                          <a:solidFill>
                            <a:schemeClr val="tx1"/>
                          </a:solidFill>
                          <a:effectLst/>
                          <a:latin typeface="+mn-lt"/>
                          <a:ea typeface="+mn-ea"/>
                          <a:cs typeface="+mn-cs"/>
                        </a:rPr>
                        <a:t>: Predators at the top of the food chain (e.g., lions, eagles).</a:t>
                      </a:r>
                    </a:p>
                    <a:p>
                      <a:pPr lvl="1" algn="just"/>
                      <a:r>
                        <a:rPr lang="en-IN" sz="1800" b="1" kern="1200" dirty="0">
                          <a:solidFill>
                            <a:schemeClr val="tx1"/>
                          </a:solidFill>
                          <a:effectLst/>
                          <a:latin typeface="+mn-lt"/>
                          <a:ea typeface="+mn-ea"/>
                          <a:cs typeface="+mn-cs"/>
                        </a:rPr>
                        <a:t>c) Decomposers</a:t>
                      </a:r>
                      <a:r>
                        <a:rPr lang="en-IN" sz="1800" kern="1200" dirty="0">
                          <a:solidFill>
                            <a:schemeClr val="tx1"/>
                          </a:solidFill>
                          <a:effectLst/>
                          <a:latin typeface="+mn-lt"/>
                          <a:ea typeface="+mn-ea"/>
                          <a:cs typeface="+mn-cs"/>
                        </a:rPr>
                        <a:t>: Organisms like fungi, bacteria, and worms that break down dead organisms, recycling nutrients back into the ecosystem.</a:t>
                      </a:r>
                    </a:p>
                  </a:txBody>
                  <a:tcPr/>
                </a:tc>
                <a:tc>
                  <a:txBody>
                    <a:bodyPr/>
                    <a:lstStyle/>
                    <a:p>
                      <a:pPr marL="457200" marR="0" lvl="1" indent="0" algn="just" defTabSz="914400" rtl="0" eaLnBrk="1" fontAlgn="auto" latinLnBrk="0" hangingPunct="1">
                        <a:lnSpc>
                          <a:spcPct val="100000"/>
                        </a:lnSpc>
                        <a:spcBef>
                          <a:spcPts val="0"/>
                        </a:spcBef>
                        <a:spcAft>
                          <a:spcPts val="0"/>
                        </a:spcAft>
                        <a:buClrTx/>
                        <a:buSzTx/>
                        <a:buFontTx/>
                        <a:buNone/>
                        <a:tabLst/>
                        <a:defRPr/>
                      </a:pPr>
                      <a:r>
                        <a:rPr lang="en-IN" sz="1800" kern="1200" dirty="0">
                          <a:solidFill>
                            <a:schemeClr val="tx1"/>
                          </a:solidFill>
                          <a:effectLst/>
                          <a:latin typeface="+mn-lt"/>
                          <a:ea typeface="+mn-ea"/>
                          <a:cs typeface="+mn-cs"/>
                        </a:rPr>
                        <a:t>Abiotic factors play a crucial role in shaping the environment and determining which organisms can live in a particular ecosystem.</a:t>
                      </a:r>
                    </a:p>
                    <a:p>
                      <a:pPr lvl="1" algn="just"/>
                      <a:r>
                        <a:rPr lang="en-IN" sz="1800" kern="1200" dirty="0">
                          <a:solidFill>
                            <a:schemeClr val="tx1"/>
                          </a:solidFill>
                          <a:effectLst/>
                          <a:latin typeface="+mn-lt"/>
                          <a:ea typeface="+mn-ea"/>
                          <a:cs typeface="+mn-cs"/>
                        </a:rPr>
                        <a:t>These include sunlight, temperature, water, air, soil, and minerals. </a:t>
                      </a:r>
                    </a:p>
                    <a:p>
                      <a:pPr lvl="1" algn="just"/>
                      <a:r>
                        <a:rPr lang="en-IN" sz="1800" kern="1200" dirty="0">
                          <a:solidFill>
                            <a:schemeClr val="tx1"/>
                          </a:solidFill>
                          <a:effectLst/>
                          <a:latin typeface="+mn-lt"/>
                          <a:ea typeface="+mn-ea"/>
                          <a:cs typeface="+mn-cs"/>
                        </a:rPr>
                        <a:t>There are two factors of abiotic components. They  are: </a:t>
                      </a:r>
                      <a:endParaRPr lang="en-IN" sz="1800" b="0" kern="1200" dirty="0">
                        <a:solidFill>
                          <a:schemeClr val="tx1"/>
                        </a:solidFill>
                        <a:effectLst/>
                        <a:latin typeface="+mn-lt"/>
                        <a:ea typeface="+mn-ea"/>
                        <a:cs typeface="+mn-cs"/>
                      </a:endParaRPr>
                    </a:p>
                    <a:p>
                      <a:pPr lvl="1" algn="just"/>
                      <a:r>
                        <a:rPr lang="en-IN" sz="1800" b="1" kern="1200" dirty="0">
                          <a:solidFill>
                            <a:schemeClr val="tx1"/>
                          </a:solidFill>
                          <a:effectLst/>
                          <a:latin typeface="+mn-lt"/>
                          <a:ea typeface="+mn-ea"/>
                          <a:cs typeface="+mn-cs"/>
                        </a:rPr>
                        <a:t>Physical Factors</a:t>
                      </a:r>
                      <a:r>
                        <a:rPr lang="en-IN" sz="1800" b="0" kern="1200" dirty="0">
                          <a:solidFill>
                            <a:schemeClr val="tx1"/>
                          </a:solidFill>
                          <a:effectLst/>
                          <a:latin typeface="+mn-lt"/>
                          <a:ea typeface="+mn-ea"/>
                          <a:cs typeface="+mn-cs"/>
                        </a:rPr>
                        <a:t>: Sunlight, Temperature, Water, Soil etc.</a:t>
                      </a:r>
                    </a:p>
                    <a:p>
                      <a:pPr lvl="1" algn="just"/>
                      <a:r>
                        <a:rPr lang="en-IN" sz="1800" b="1" kern="1200" dirty="0">
                          <a:solidFill>
                            <a:schemeClr val="tx1"/>
                          </a:solidFill>
                          <a:effectLst/>
                          <a:latin typeface="+mn-lt"/>
                          <a:ea typeface="+mn-ea"/>
                          <a:cs typeface="+mn-cs"/>
                        </a:rPr>
                        <a:t>Chemical Factors: </a:t>
                      </a:r>
                      <a:r>
                        <a:rPr lang="en-IN" sz="1800" b="0" kern="1200" dirty="0">
                          <a:solidFill>
                            <a:schemeClr val="tx1"/>
                          </a:solidFill>
                          <a:effectLst/>
                          <a:latin typeface="+mn-lt"/>
                          <a:ea typeface="+mn-ea"/>
                          <a:cs typeface="+mn-cs"/>
                        </a:rPr>
                        <a:t>Nutrients, Oxygen, Carbon Dioxide (CO₂) etc. </a:t>
                      </a:r>
                      <a:endParaRPr lang="en-IN" b="0" dirty="0"/>
                    </a:p>
                  </a:txBody>
                  <a:tcPr/>
                </a:tc>
                <a:extLst>
                  <a:ext uri="{0D108BD9-81ED-4DB2-BD59-A6C34878D82A}">
                    <a16:rowId xmlns:a16="http://schemas.microsoft.com/office/drawing/2014/main" val="2042011024"/>
                  </a:ext>
                </a:extLst>
              </a:tr>
            </a:tbl>
          </a:graphicData>
        </a:graphic>
      </p:graphicFrame>
    </p:spTree>
    <p:extLst>
      <p:ext uri="{BB962C8B-B14F-4D97-AF65-F5344CB8AC3E}">
        <p14:creationId xmlns:p14="http://schemas.microsoft.com/office/powerpoint/2010/main" val="9199890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0D8BB-1AB7-F879-36C6-E2946436DE9C}"/>
              </a:ext>
            </a:extLst>
          </p:cNvPr>
          <p:cNvSpPr>
            <a:spLocks noGrp="1"/>
          </p:cNvSpPr>
          <p:nvPr>
            <p:ph type="title"/>
          </p:nvPr>
        </p:nvSpPr>
        <p:spPr/>
        <p:txBody>
          <a:bodyPr>
            <a:normAutofit/>
          </a:bodyPr>
          <a:lstStyle/>
          <a:p>
            <a:pPr algn="ctr"/>
            <a:r>
              <a:rPr lang="en-IN" sz="4000" b="1" dirty="0">
                <a:effectLst/>
                <a:latin typeface="Times New Roman" panose="02020603050405020304" pitchFamily="18" charset="0"/>
                <a:ea typeface="Times New Roman" panose="02020603050405020304" pitchFamily="18" charset="0"/>
              </a:rPr>
              <a:t>Types of Ecosystems</a:t>
            </a:r>
            <a:endParaRPr lang="en-IN" sz="4000" dirty="0"/>
          </a:p>
        </p:txBody>
      </p:sp>
      <p:sp>
        <p:nvSpPr>
          <p:cNvPr id="3" name="Content Placeholder 2">
            <a:extLst>
              <a:ext uri="{FF2B5EF4-FFF2-40B4-BE49-F238E27FC236}">
                <a16:creationId xmlns:a16="http://schemas.microsoft.com/office/drawing/2014/main" id="{9DBB75FE-D4FE-D3B8-349D-16AA6663072A}"/>
              </a:ext>
            </a:extLst>
          </p:cNvPr>
          <p:cNvSpPr>
            <a:spLocks noGrp="1"/>
          </p:cNvSpPr>
          <p:nvPr>
            <p:ph idx="1"/>
          </p:nvPr>
        </p:nvSpPr>
        <p:spPr>
          <a:xfrm>
            <a:off x="838200" y="1395721"/>
            <a:ext cx="10515600" cy="4351338"/>
          </a:xfrm>
        </p:spPr>
        <p:txBody>
          <a:bodyPr>
            <a:normAutofit lnSpcReduction="10000"/>
          </a:bodyPr>
          <a:lstStyle/>
          <a:p>
            <a:pPr marL="0" indent="0">
              <a:buNone/>
            </a:pPr>
            <a:endParaRPr lang="en-IN" sz="1100" dirty="0">
              <a:effectLst/>
              <a:latin typeface="Times New Roman" panose="02020603050405020304" pitchFamily="18" charset="0"/>
              <a:ea typeface="Times New Roman" panose="02020603050405020304" pitchFamily="18" charset="0"/>
            </a:endParaRPr>
          </a:p>
          <a:p>
            <a:pPr marL="0" indent="0" algn="just">
              <a:buNone/>
            </a:pPr>
            <a:r>
              <a:rPr lang="en-IN" sz="1800" dirty="0">
                <a:effectLst/>
                <a:latin typeface="Times New Roman" panose="02020603050405020304" pitchFamily="18" charset="0"/>
                <a:ea typeface="Times New Roman" panose="02020603050405020304" pitchFamily="18" charset="0"/>
              </a:rPr>
              <a:t>Ecosystems vary greatly depending on their location and environmental conditions. Major types include:</a:t>
            </a:r>
          </a:p>
          <a:p>
            <a:pPr marL="342900" lvl="0" indent="-342900" algn="just">
              <a:buFont typeface="+mj-lt"/>
              <a:buAutoNum type="arabicPeriod"/>
              <a:tabLst>
                <a:tab pos="457200" algn="l"/>
              </a:tabLst>
            </a:pPr>
            <a:r>
              <a:rPr lang="en-IN" sz="1800" b="1" dirty="0">
                <a:effectLst/>
                <a:latin typeface="Times New Roman" panose="02020603050405020304" pitchFamily="18" charset="0"/>
                <a:ea typeface="Times New Roman" panose="02020603050405020304" pitchFamily="18" charset="0"/>
              </a:rPr>
              <a:t>Terrestrial Ecosystems</a:t>
            </a:r>
            <a:r>
              <a:rPr lang="en-IN" sz="1800" dirty="0">
                <a:effectLst/>
                <a:latin typeface="Times New Roman" panose="02020603050405020304" pitchFamily="18" charset="0"/>
                <a:ea typeface="Times New Roman" panose="02020603050405020304" pitchFamily="18" charset="0"/>
              </a:rPr>
              <a:t>:</a:t>
            </a:r>
          </a:p>
          <a:p>
            <a:pPr marL="742950" lvl="1" indent="-285750" algn="just">
              <a:buSzPts val="1000"/>
              <a:buFont typeface="Courier New" panose="02070309020205020404" pitchFamily="49" charset="0"/>
              <a:buChar char="o"/>
              <a:tabLst>
                <a:tab pos="914400" algn="l"/>
              </a:tabLst>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Forests: Ecosystems dominated by trees and vegetation, including tropical rainforests, temperate forests, and boreal forests.</a:t>
            </a:r>
          </a:p>
          <a:p>
            <a:pPr marL="742950" lvl="1" indent="-285750" algn="just">
              <a:buSzPts val="1000"/>
              <a:buFont typeface="Courier New" panose="02070309020205020404" pitchFamily="49" charset="0"/>
              <a:buChar char="o"/>
              <a:tabLst>
                <a:tab pos="914400" algn="l"/>
              </a:tabLst>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Grasslands: Areas dominated by grasses, such as savannas and prairies, with few trees.</a:t>
            </a:r>
          </a:p>
          <a:p>
            <a:pPr marL="742950" lvl="1" indent="-285750" algn="just">
              <a:buSzPts val="1000"/>
              <a:buFont typeface="Courier New" panose="02070309020205020404" pitchFamily="49" charset="0"/>
              <a:buChar char="o"/>
              <a:tabLst>
                <a:tab pos="914400" algn="l"/>
              </a:tabLst>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Deserts: Ecosystems with low rainfall and harsh conditions, where organisms are adapted to conserve water.</a:t>
            </a:r>
          </a:p>
          <a:p>
            <a:pPr marL="742950" lvl="1" indent="-285750" algn="just">
              <a:buSzPts val="1000"/>
              <a:buFont typeface="Courier New" panose="02070309020205020404" pitchFamily="49" charset="0"/>
              <a:buChar char="o"/>
              <a:tabLst>
                <a:tab pos="914400" algn="l"/>
              </a:tabLst>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Tundra: Cold, treeless regions where plant life is limited, typically found in polar areas.</a:t>
            </a:r>
          </a:p>
          <a:p>
            <a:pPr marL="342900" lvl="0" indent="-342900" algn="just">
              <a:buFont typeface="+mj-lt"/>
              <a:buAutoNum type="arabicPeriod"/>
              <a:tabLst>
                <a:tab pos="457200" algn="l"/>
              </a:tabLst>
            </a:pPr>
            <a:r>
              <a:rPr lang="en-IN" sz="1800" b="1" dirty="0">
                <a:effectLst/>
                <a:latin typeface="Times New Roman" panose="02020603050405020304" pitchFamily="18" charset="0"/>
                <a:ea typeface="Times New Roman" panose="02020603050405020304" pitchFamily="18" charset="0"/>
              </a:rPr>
              <a:t>Aquatic Ecosystems</a:t>
            </a:r>
            <a:r>
              <a:rPr lang="en-IN" sz="1800" dirty="0">
                <a:effectLst/>
                <a:latin typeface="Times New Roman" panose="02020603050405020304" pitchFamily="18" charset="0"/>
                <a:ea typeface="Times New Roman" panose="02020603050405020304" pitchFamily="18" charset="0"/>
              </a:rPr>
              <a:t>:</a:t>
            </a:r>
          </a:p>
          <a:p>
            <a:pPr marL="742950" lvl="1" indent="-285750" algn="just">
              <a:buSzPts val="1000"/>
              <a:buFont typeface="Courier New" panose="02070309020205020404" pitchFamily="49" charset="0"/>
              <a:buChar char="o"/>
              <a:tabLst>
                <a:tab pos="914400" algn="l"/>
              </a:tabLst>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Freshwater Ecosystems: Includes rivers, lakes, streams, and ponds. Freshwater ecosystems support organisms that can live in less salty water.</a:t>
            </a:r>
          </a:p>
          <a:p>
            <a:pPr marL="742950" lvl="1" indent="-285750" algn="just">
              <a:buSzPts val="1000"/>
              <a:buFont typeface="Courier New" panose="02070309020205020404" pitchFamily="49" charset="0"/>
              <a:buChar char="o"/>
              <a:tabLst>
                <a:tab pos="914400" algn="l"/>
              </a:tabLst>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Marine Ecosystems: Oceans, seas, coral reefs, and estuaries. These ecosystems cover most of Earth's surface and contain a wide variety of species.</a:t>
            </a:r>
          </a:p>
          <a:p>
            <a:pPr marL="742950" lvl="1" indent="-285750" algn="just">
              <a:buSzPts val="1000"/>
              <a:buFont typeface="Courier New" panose="02070309020205020404" pitchFamily="49" charset="0"/>
              <a:buChar char="o"/>
              <a:tabLst>
                <a:tab pos="914400" algn="l"/>
              </a:tabLst>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Wetlands: Transitional areas between terrestrial and aquatic ecosystems, such as swamps and marshes, rich in biodiversity.</a:t>
            </a:r>
          </a:p>
          <a:p>
            <a:pPr marL="0" indent="0">
              <a:buNone/>
            </a:pPr>
            <a:endParaRPr lang="en-IN" dirty="0"/>
          </a:p>
        </p:txBody>
      </p:sp>
    </p:spTree>
    <p:extLst>
      <p:ext uri="{BB962C8B-B14F-4D97-AF65-F5344CB8AC3E}">
        <p14:creationId xmlns:p14="http://schemas.microsoft.com/office/powerpoint/2010/main" val="279801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088EE-7B86-BC25-345A-CD76C479FBCF}"/>
              </a:ext>
            </a:extLst>
          </p:cNvPr>
          <p:cNvSpPr>
            <a:spLocks noGrp="1"/>
          </p:cNvSpPr>
          <p:nvPr>
            <p:ph type="title"/>
          </p:nvPr>
        </p:nvSpPr>
        <p:spPr/>
        <p:txBody>
          <a:bodyPr>
            <a:normAutofit/>
          </a:bodyPr>
          <a:lstStyle/>
          <a:p>
            <a:pPr algn="ctr"/>
            <a:r>
              <a:rPr lang="en-US" sz="5400" kern="0" dirty="0">
                <a:effectLst/>
                <a:latin typeface="Times New Roman" panose="02020603050405020304" pitchFamily="18" charset="0"/>
                <a:ea typeface="Times New Roman" panose="02020603050405020304" pitchFamily="18" charset="0"/>
              </a:rPr>
              <a:t>Environmental studies</a:t>
            </a:r>
            <a:endParaRPr lang="en-IN" sz="5400" dirty="0"/>
          </a:p>
        </p:txBody>
      </p:sp>
      <p:sp>
        <p:nvSpPr>
          <p:cNvPr id="3" name="Content Placeholder 2">
            <a:extLst>
              <a:ext uri="{FF2B5EF4-FFF2-40B4-BE49-F238E27FC236}">
                <a16:creationId xmlns:a16="http://schemas.microsoft.com/office/drawing/2014/main" id="{1BB9EDDC-56B7-DBEA-FA5E-746B9BF3A693}"/>
              </a:ext>
            </a:extLst>
          </p:cNvPr>
          <p:cNvSpPr>
            <a:spLocks noGrp="1"/>
          </p:cNvSpPr>
          <p:nvPr>
            <p:ph idx="1"/>
          </p:nvPr>
        </p:nvSpPr>
        <p:spPr>
          <a:xfrm>
            <a:off x="838200" y="1463038"/>
            <a:ext cx="5914292" cy="4853354"/>
          </a:xfrm>
        </p:spPr>
        <p:txBody>
          <a:bodyPr>
            <a:normAutofit/>
          </a:bodyPr>
          <a:lstStyle/>
          <a:p>
            <a:pPr marL="0" indent="0" algn="just">
              <a:buNone/>
            </a:pPr>
            <a:endParaRPr lang="en-US" sz="3200" b="1" dirty="0">
              <a:effectLst/>
              <a:latin typeface="Times New Roman" panose="02020603050405020304" pitchFamily="18" charset="0"/>
              <a:ea typeface="Times New Roman" panose="02020603050405020304" pitchFamily="18" charset="0"/>
            </a:endParaRPr>
          </a:p>
          <a:p>
            <a:pPr marL="0" indent="0" algn="just">
              <a:buNone/>
            </a:pPr>
            <a:r>
              <a:rPr lang="en-US" sz="3200" b="1" dirty="0">
                <a:effectLst/>
                <a:latin typeface="Times New Roman" panose="02020603050405020304" pitchFamily="18" charset="0"/>
                <a:ea typeface="Times New Roman" panose="02020603050405020304" pitchFamily="18" charset="0"/>
              </a:rPr>
              <a:t>Environmental Studies</a:t>
            </a:r>
            <a:r>
              <a:rPr lang="en-US" sz="3200" dirty="0">
                <a:effectLst/>
                <a:latin typeface="Times New Roman" panose="02020603050405020304" pitchFamily="18" charset="0"/>
                <a:ea typeface="Times New Roman" panose="02020603050405020304" pitchFamily="18" charset="0"/>
              </a:rPr>
              <a:t> is an interdisciplinary field that explores the interactions between humans and the environment, combining perspectives from natural sciences, social sciences, and humanities to address environmental issues. </a:t>
            </a:r>
            <a:endParaRPr lang="en-IN" dirty="0"/>
          </a:p>
        </p:txBody>
      </p:sp>
      <p:pic>
        <p:nvPicPr>
          <p:cNvPr id="1026" name="Picture 2" descr="Department of Environmental Studies, SOL, University of Delhi">
            <a:extLst>
              <a:ext uri="{FF2B5EF4-FFF2-40B4-BE49-F238E27FC236}">
                <a16:creationId xmlns:a16="http://schemas.microsoft.com/office/drawing/2014/main" id="{BA90CB19-0214-CD22-6B61-5123F3EC7D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4394" y="2281970"/>
            <a:ext cx="4850172" cy="269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58217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64BE5-3AA0-4953-31BC-53ED7E5425EB}"/>
              </a:ext>
            </a:extLst>
          </p:cNvPr>
          <p:cNvSpPr>
            <a:spLocks noGrp="1"/>
          </p:cNvSpPr>
          <p:nvPr>
            <p:ph type="title"/>
          </p:nvPr>
        </p:nvSpPr>
        <p:spPr/>
        <p:txBody>
          <a:bodyPr>
            <a:normAutofit/>
          </a:bodyPr>
          <a:lstStyle/>
          <a:p>
            <a:pPr algn="ctr"/>
            <a:r>
              <a:rPr lang="en-IN" sz="4000" b="1" dirty="0">
                <a:latin typeface="Times New Roman" panose="02020603050405020304" pitchFamily="18" charset="0"/>
                <a:cs typeface="Times New Roman" panose="02020603050405020304" pitchFamily="18" charset="0"/>
              </a:rPr>
              <a:t>Food Chain</a:t>
            </a:r>
          </a:p>
        </p:txBody>
      </p:sp>
      <p:sp>
        <p:nvSpPr>
          <p:cNvPr id="3" name="Content Placeholder 2">
            <a:extLst>
              <a:ext uri="{FF2B5EF4-FFF2-40B4-BE49-F238E27FC236}">
                <a16:creationId xmlns:a16="http://schemas.microsoft.com/office/drawing/2014/main" id="{E163135F-73E1-4439-A624-1E61AEB5ED17}"/>
              </a:ext>
            </a:extLst>
          </p:cNvPr>
          <p:cNvSpPr>
            <a:spLocks noGrp="1"/>
          </p:cNvSpPr>
          <p:nvPr>
            <p:ph idx="1"/>
          </p:nvPr>
        </p:nvSpPr>
        <p:spPr>
          <a:xfrm>
            <a:off x="838200" y="1515479"/>
            <a:ext cx="10515600" cy="4575606"/>
          </a:xfrm>
        </p:spPr>
        <p:txBody>
          <a:bodyPr>
            <a:normAutofit fontScale="25000" lnSpcReduction="20000"/>
          </a:bodyPr>
          <a:lstStyle/>
          <a:p>
            <a:pPr marL="0" indent="0" algn="just">
              <a:buNone/>
            </a:pPr>
            <a:endParaRPr lang="en-IN" sz="4000" kern="0" dirty="0">
              <a:effectLst/>
              <a:latin typeface="Times New Roman" panose="02020603050405020304" pitchFamily="18" charset="0"/>
              <a:ea typeface="Times New Roman" panose="02020603050405020304" pitchFamily="18" charset="0"/>
            </a:endParaRPr>
          </a:p>
          <a:p>
            <a:pPr marL="0" indent="0" algn="just">
              <a:lnSpc>
                <a:spcPct val="120000"/>
              </a:lnSpc>
              <a:buNone/>
            </a:pPr>
            <a:r>
              <a:rPr lang="en-IN" sz="6200" kern="0" dirty="0">
                <a:effectLst/>
                <a:latin typeface="Times New Roman" panose="02020603050405020304" pitchFamily="18" charset="0"/>
                <a:ea typeface="Times New Roman" panose="02020603050405020304" pitchFamily="18" charset="0"/>
              </a:rPr>
              <a:t>A food chain is a linear sequence that shows how energy and nutrients flow from one organism to another in an ecosystem. It represents the feeding relationships between different organisms.</a:t>
            </a:r>
          </a:p>
          <a:p>
            <a:pPr marL="0" indent="0" algn="just">
              <a:buNone/>
            </a:pPr>
            <a:r>
              <a:rPr lang="en-IN" sz="6200" b="1" dirty="0">
                <a:effectLst/>
                <a:latin typeface="Times New Roman" panose="02020603050405020304" pitchFamily="18" charset="0"/>
                <a:ea typeface="Times New Roman" panose="02020603050405020304" pitchFamily="18" charset="0"/>
              </a:rPr>
              <a:t>Structure of a Food Chain</a:t>
            </a:r>
            <a:endParaRPr lang="en-IN" sz="62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tabLst>
                <a:tab pos="457200" algn="l"/>
              </a:tabLst>
            </a:pPr>
            <a:r>
              <a:rPr lang="en-IN" sz="6200" b="1" dirty="0">
                <a:effectLst/>
                <a:latin typeface="Times New Roman" panose="02020603050405020304" pitchFamily="18" charset="0"/>
                <a:ea typeface="Times New Roman" panose="02020603050405020304" pitchFamily="18" charset="0"/>
              </a:rPr>
              <a:t>Producers (Autotrophs)</a:t>
            </a:r>
            <a:r>
              <a:rPr lang="en-IN" sz="6200" dirty="0">
                <a:effectLst/>
                <a:latin typeface="Times New Roman" panose="02020603050405020304" pitchFamily="18" charset="0"/>
                <a:ea typeface="Times New Roman" panose="02020603050405020304" pitchFamily="18" charset="0"/>
              </a:rPr>
              <a:t>: </a:t>
            </a:r>
            <a:r>
              <a:rPr lang="en-IN" sz="6200" dirty="0">
                <a:effectLst/>
                <a:latin typeface="Times New Roman" panose="02020603050405020304" pitchFamily="18" charset="0"/>
                <a:ea typeface="Times New Roman" panose="02020603050405020304" pitchFamily="18" charset="0"/>
                <a:cs typeface="Times New Roman" panose="02020603050405020304" pitchFamily="18" charset="0"/>
              </a:rPr>
              <a:t>These are organisms that can produce their own food, typically through photosynthesis (using sunlight) or chemosynthesis (using chemical energy).</a:t>
            </a:r>
          </a:p>
          <a:p>
            <a:pPr marL="457200" lvl="1" indent="0" algn="just">
              <a:buSzPts val="1000"/>
              <a:buNone/>
              <a:tabLst>
                <a:tab pos="914400" algn="l"/>
              </a:tabLst>
            </a:pPr>
            <a:r>
              <a:rPr lang="en-IN" sz="6200" b="1" dirty="0">
                <a:effectLst/>
                <a:latin typeface="Times New Roman" panose="02020603050405020304" pitchFamily="18" charset="0"/>
                <a:ea typeface="Times New Roman" panose="02020603050405020304" pitchFamily="18" charset="0"/>
                <a:cs typeface="Times New Roman" panose="02020603050405020304" pitchFamily="18" charset="0"/>
              </a:rPr>
              <a:t>Examples</a:t>
            </a:r>
            <a:r>
              <a:rPr lang="en-IN" sz="6200" dirty="0">
                <a:effectLst/>
                <a:latin typeface="Times New Roman" panose="02020603050405020304" pitchFamily="18" charset="0"/>
                <a:ea typeface="Times New Roman" panose="02020603050405020304" pitchFamily="18" charset="0"/>
                <a:cs typeface="Times New Roman" panose="02020603050405020304" pitchFamily="18" charset="0"/>
              </a:rPr>
              <a:t>: Plants, algae, and some bacteria.</a:t>
            </a:r>
          </a:p>
          <a:p>
            <a:pPr marL="342900" lvl="0" indent="-342900" algn="just">
              <a:buFont typeface="+mj-lt"/>
              <a:buAutoNum type="arabicPeriod"/>
              <a:tabLst>
                <a:tab pos="457200" algn="l"/>
              </a:tabLst>
            </a:pPr>
            <a:r>
              <a:rPr lang="en-IN" sz="6200" b="1" dirty="0">
                <a:effectLst/>
                <a:latin typeface="Times New Roman" panose="02020603050405020304" pitchFamily="18" charset="0"/>
                <a:ea typeface="Times New Roman" panose="02020603050405020304" pitchFamily="18" charset="0"/>
              </a:rPr>
              <a:t>Primary Consumers (Herbivores)</a:t>
            </a:r>
            <a:r>
              <a:rPr lang="en-IN" sz="6200" dirty="0">
                <a:effectLst/>
                <a:latin typeface="Times New Roman" panose="02020603050405020304" pitchFamily="18" charset="0"/>
                <a:ea typeface="Times New Roman" panose="02020603050405020304" pitchFamily="18" charset="0"/>
              </a:rPr>
              <a:t>: </a:t>
            </a:r>
            <a:r>
              <a:rPr lang="en-IN" sz="6200" dirty="0">
                <a:effectLst/>
                <a:latin typeface="Times New Roman" panose="02020603050405020304" pitchFamily="18" charset="0"/>
                <a:ea typeface="Times New Roman" panose="02020603050405020304" pitchFamily="18" charset="0"/>
                <a:cs typeface="Times New Roman" panose="02020603050405020304" pitchFamily="18" charset="0"/>
              </a:rPr>
              <a:t>These are organisms that eat producers (plants) and are known as herbivores.</a:t>
            </a:r>
          </a:p>
          <a:p>
            <a:pPr marL="457200" lvl="1" indent="0" algn="just">
              <a:buSzPts val="1000"/>
              <a:buNone/>
              <a:tabLst>
                <a:tab pos="914400" algn="l"/>
              </a:tabLst>
            </a:pPr>
            <a:r>
              <a:rPr lang="en-IN" sz="6200" b="1" dirty="0">
                <a:effectLst/>
                <a:latin typeface="Times New Roman" panose="02020603050405020304" pitchFamily="18" charset="0"/>
                <a:ea typeface="Times New Roman" panose="02020603050405020304" pitchFamily="18" charset="0"/>
                <a:cs typeface="Times New Roman" panose="02020603050405020304" pitchFamily="18" charset="0"/>
              </a:rPr>
              <a:t>Examples</a:t>
            </a:r>
            <a:r>
              <a:rPr lang="en-IN" sz="6200" dirty="0">
                <a:effectLst/>
                <a:latin typeface="Times New Roman" panose="02020603050405020304" pitchFamily="18" charset="0"/>
                <a:ea typeface="Times New Roman" panose="02020603050405020304" pitchFamily="18" charset="0"/>
                <a:cs typeface="Times New Roman" panose="02020603050405020304" pitchFamily="18" charset="0"/>
              </a:rPr>
              <a:t>: Rabbits, deer, cows, caterpillars.</a:t>
            </a:r>
          </a:p>
          <a:p>
            <a:pPr marL="342900" lvl="0" indent="-342900" algn="just">
              <a:buFont typeface="+mj-lt"/>
              <a:buAutoNum type="arabicPeriod"/>
              <a:tabLst>
                <a:tab pos="457200" algn="l"/>
              </a:tabLst>
            </a:pPr>
            <a:r>
              <a:rPr lang="en-IN" sz="6200" b="1" dirty="0">
                <a:effectLst/>
                <a:latin typeface="Times New Roman" panose="02020603050405020304" pitchFamily="18" charset="0"/>
                <a:ea typeface="Times New Roman" panose="02020603050405020304" pitchFamily="18" charset="0"/>
              </a:rPr>
              <a:t>Secondary Consumers (Carnivores and Omnivores)</a:t>
            </a:r>
            <a:r>
              <a:rPr lang="en-IN" sz="6200" dirty="0">
                <a:effectLst/>
                <a:latin typeface="Times New Roman" panose="02020603050405020304" pitchFamily="18" charset="0"/>
                <a:ea typeface="Times New Roman" panose="02020603050405020304" pitchFamily="18" charset="0"/>
              </a:rPr>
              <a:t>: </a:t>
            </a:r>
            <a:r>
              <a:rPr lang="en-IN" sz="6200" dirty="0">
                <a:effectLst/>
                <a:latin typeface="Times New Roman" panose="02020603050405020304" pitchFamily="18" charset="0"/>
                <a:ea typeface="Times New Roman" panose="02020603050405020304" pitchFamily="18" charset="0"/>
                <a:cs typeface="Times New Roman" panose="02020603050405020304" pitchFamily="18" charset="0"/>
              </a:rPr>
              <a:t>These organisms eat primary consumers. They can be carnivores (meat-eaters) or omnivores (those that eat both plants and animals).</a:t>
            </a:r>
          </a:p>
          <a:p>
            <a:pPr marL="457200" lvl="1" indent="0" algn="just">
              <a:buSzPts val="1000"/>
              <a:buNone/>
              <a:tabLst>
                <a:tab pos="914400" algn="l"/>
              </a:tabLst>
            </a:pPr>
            <a:r>
              <a:rPr lang="en-IN" sz="6200" b="1" dirty="0">
                <a:effectLst/>
                <a:latin typeface="Times New Roman" panose="02020603050405020304" pitchFamily="18" charset="0"/>
                <a:ea typeface="Times New Roman" panose="02020603050405020304" pitchFamily="18" charset="0"/>
                <a:cs typeface="Times New Roman" panose="02020603050405020304" pitchFamily="18" charset="0"/>
              </a:rPr>
              <a:t>Examples</a:t>
            </a:r>
            <a:r>
              <a:rPr lang="en-IN" sz="6200" dirty="0">
                <a:effectLst/>
                <a:latin typeface="Times New Roman" panose="02020603050405020304" pitchFamily="18" charset="0"/>
                <a:ea typeface="Times New Roman" panose="02020603050405020304" pitchFamily="18" charset="0"/>
                <a:cs typeface="Times New Roman" panose="02020603050405020304" pitchFamily="18" charset="0"/>
              </a:rPr>
              <a:t>: Frogs, snakes, small birds, some species of fish.</a:t>
            </a:r>
          </a:p>
          <a:p>
            <a:pPr marL="342900" lvl="0" indent="-342900" algn="just">
              <a:buFont typeface="+mj-lt"/>
              <a:buAutoNum type="arabicPeriod"/>
              <a:tabLst>
                <a:tab pos="457200" algn="l"/>
              </a:tabLst>
            </a:pPr>
            <a:r>
              <a:rPr lang="en-IN" sz="6200" b="1" dirty="0">
                <a:effectLst/>
                <a:latin typeface="Times New Roman" panose="02020603050405020304" pitchFamily="18" charset="0"/>
                <a:ea typeface="Times New Roman" panose="02020603050405020304" pitchFamily="18" charset="0"/>
              </a:rPr>
              <a:t>Tertiary Consumers (Top Carnivores)</a:t>
            </a:r>
            <a:r>
              <a:rPr lang="en-IN" sz="6200" dirty="0">
                <a:effectLst/>
                <a:latin typeface="Times New Roman" panose="02020603050405020304" pitchFamily="18" charset="0"/>
                <a:ea typeface="Times New Roman" panose="02020603050405020304" pitchFamily="18" charset="0"/>
              </a:rPr>
              <a:t>: </a:t>
            </a:r>
            <a:r>
              <a:rPr lang="en-IN" sz="6200" dirty="0">
                <a:effectLst/>
                <a:latin typeface="Times New Roman" panose="02020603050405020304" pitchFamily="18" charset="0"/>
                <a:ea typeface="Times New Roman" panose="02020603050405020304" pitchFamily="18" charset="0"/>
                <a:cs typeface="Times New Roman" panose="02020603050405020304" pitchFamily="18" charset="0"/>
              </a:rPr>
              <a:t>These are the top predators in the food chain that feed on secondary consumers.</a:t>
            </a:r>
          </a:p>
          <a:p>
            <a:pPr marL="457200" lvl="1" indent="0" algn="just">
              <a:buSzPts val="1000"/>
              <a:buNone/>
              <a:tabLst>
                <a:tab pos="914400" algn="l"/>
              </a:tabLst>
            </a:pPr>
            <a:r>
              <a:rPr lang="en-IN" sz="6200" b="1" dirty="0">
                <a:effectLst/>
                <a:latin typeface="Times New Roman" panose="02020603050405020304" pitchFamily="18" charset="0"/>
                <a:ea typeface="Times New Roman" panose="02020603050405020304" pitchFamily="18" charset="0"/>
                <a:cs typeface="Times New Roman" panose="02020603050405020304" pitchFamily="18" charset="0"/>
              </a:rPr>
              <a:t>Examples</a:t>
            </a:r>
            <a:r>
              <a:rPr lang="en-IN" sz="6200" dirty="0">
                <a:effectLst/>
                <a:latin typeface="Times New Roman" panose="02020603050405020304" pitchFamily="18" charset="0"/>
                <a:ea typeface="Times New Roman" panose="02020603050405020304" pitchFamily="18" charset="0"/>
                <a:cs typeface="Times New Roman" panose="02020603050405020304" pitchFamily="18" charset="0"/>
              </a:rPr>
              <a:t>: Lions, eagles, sharks.</a:t>
            </a:r>
          </a:p>
          <a:p>
            <a:pPr marL="342900" lvl="0" indent="-342900" algn="just">
              <a:buFont typeface="+mj-lt"/>
              <a:buAutoNum type="arabicPeriod"/>
              <a:tabLst>
                <a:tab pos="457200" algn="l"/>
              </a:tabLst>
            </a:pPr>
            <a:r>
              <a:rPr lang="en-IN" sz="6200" b="1" dirty="0">
                <a:effectLst/>
                <a:latin typeface="Times New Roman" panose="02020603050405020304" pitchFamily="18" charset="0"/>
                <a:ea typeface="Times New Roman" panose="02020603050405020304" pitchFamily="18" charset="0"/>
              </a:rPr>
              <a:t>Decomposers (Detritivores)</a:t>
            </a:r>
            <a:r>
              <a:rPr lang="en-IN" sz="6200" dirty="0">
                <a:effectLst/>
                <a:latin typeface="Times New Roman" panose="02020603050405020304" pitchFamily="18" charset="0"/>
                <a:ea typeface="Times New Roman" panose="02020603050405020304" pitchFamily="18" charset="0"/>
              </a:rPr>
              <a:t>: </a:t>
            </a:r>
            <a:r>
              <a:rPr lang="en-IN" sz="6200" dirty="0">
                <a:effectLst/>
                <a:latin typeface="Times New Roman" panose="02020603050405020304" pitchFamily="18" charset="0"/>
                <a:ea typeface="Times New Roman" panose="02020603050405020304" pitchFamily="18" charset="0"/>
                <a:cs typeface="Times New Roman" panose="02020603050405020304" pitchFamily="18" charset="0"/>
              </a:rPr>
              <a:t>These organisms break down dead plants and animals, recycling nutrients back into the ecosystem.</a:t>
            </a:r>
          </a:p>
          <a:p>
            <a:pPr marL="457200" lvl="1" indent="0" algn="just">
              <a:buSzPts val="1000"/>
              <a:buNone/>
              <a:tabLst>
                <a:tab pos="914400" algn="l"/>
              </a:tabLst>
            </a:pPr>
            <a:r>
              <a:rPr lang="en-IN" sz="6200" b="1" dirty="0">
                <a:effectLst/>
                <a:latin typeface="Times New Roman" panose="02020603050405020304" pitchFamily="18" charset="0"/>
                <a:ea typeface="Times New Roman" panose="02020603050405020304" pitchFamily="18" charset="0"/>
                <a:cs typeface="Times New Roman" panose="02020603050405020304" pitchFamily="18" charset="0"/>
              </a:rPr>
              <a:t>Examples</a:t>
            </a:r>
            <a:r>
              <a:rPr lang="en-IN" sz="6200" dirty="0">
                <a:effectLst/>
                <a:latin typeface="Times New Roman" panose="02020603050405020304" pitchFamily="18" charset="0"/>
                <a:ea typeface="Times New Roman" panose="02020603050405020304" pitchFamily="18" charset="0"/>
                <a:cs typeface="Times New Roman" panose="02020603050405020304" pitchFamily="18" charset="0"/>
              </a:rPr>
              <a:t>: Fungi, bacteria, earthworms.</a:t>
            </a:r>
          </a:p>
        </p:txBody>
      </p:sp>
    </p:spTree>
    <p:extLst>
      <p:ext uri="{BB962C8B-B14F-4D97-AF65-F5344CB8AC3E}">
        <p14:creationId xmlns:p14="http://schemas.microsoft.com/office/powerpoint/2010/main" val="42582097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65674-0418-DB7E-EE57-62656B560A63}"/>
              </a:ext>
            </a:extLst>
          </p:cNvPr>
          <p:cNvSpPr>
            <a:spLocks noGrp="1"/>
          </p:cNvSpPr>
          <p:nvPr>
            <p:ph type="title"/>
          </p:nvPr>
        </p:nvSpPr>
        <p:spPr/>
        <p:txBody>
          <a:bodyPr/>
          <a:lstStyle/>
          <a:p>
            <a:pPr algn="ctr"/>
            <a:r>
              <a:rPr lang="en-IN" b="1" dirty="0">
                <a:effectLst/>
                <a:latin typeface="Times New Roman" panose="02020603050405020304" pitchFamily="18" charset="0"/>
                <a:ea typeface="Times New Roman" panose="02020603050405020304" pitchFamily="18" charset="0"/>
              </a:rPr>
              <a:t>Example of a Simple Food Chain</a:t>
            </a:r>
            <a:endParaRPr lang="en-IN" dirty="0"/>
          </a:p>
        </p:txBody>
      </p:sp>
      <p:sp>
        <p:nvSpPr>
          <p:cNvPr id="3" name="Content Placeholder 2">
            <a:extLst>
              <a:ext uri="{FF2B5EF4-FFF2-40B4-BE49-F238E27FC236}">
                <a16:creationId xmlns:a16="http://schemas.microsoft.com/office/drawing/2014/main" id="{DE6BDC0B-9681-71EA-A50D-B75838B7F4B8}"/>
              </a:ext>
            </a:extLst>
          </p:cNvPr>
          <p:cNvSpPr>
            <a:spLocks noGrp="1"/>
          </p:cNvSpPr>
          <p:nvPr>
            <p:ph idx="1"/>
          </p:nvPr>
        </p:nvSpPr>
        <p:spPr/>
        <p:txBody>
          <a:bodyPr>
            <a:normAutofit lnSpcReduction="10000"/>
          </a:bodyPr>
          <a:lstStyle/>
          <a:p>
            <a:pPr marL="0" indent="0" algn="ctr">
              <a:buNone/>
            </a:pPr>
            <a:endParaRPr lang="en-IN" sz="3200" b="1" dirty="0">
              <a:solidFill>
                <a:srgbClr val="00B0F0"/>
              </a:solidFill>
              <a:effectLst/>
              <a:latin typeface="Times New Roman" panose="02020603050405020304" pitchFamily="18" charset="0"/>
              <a:ea typeface="Times New Roman" panose="02020603050405020304" pitchFamily="18" charset="0"/>
            </a:endParaRPr>
          </a:p>
          <a:p>
            <a:pPr marL="0" indent="0" algn="ctr">
              <a:buNone/>
            </a:pPr>
            <a:r>
              <a:rPr lang="en-IN" sz="3200" b="1" dirty="0">
                <a:solidFill>
                  <a:srgbClr val="00B0F0"/>
                </a:solidFill>
                <a:effectLst/>
                <a:latin typeface="Times New Roman" panose="02020603050405020304" pitchFamily="18" charset="0"/>
                <a:ea typeface="Times New Roman" panose="02020603050405020304" pitchFamily="18" charset="0"/>
              </a:rPr>
              <a:t>Grass → Grasshopper → Frog → Snake → Hawk</a:t>
            </a:r>
            <a:endParaRPr lang="en-IN" sz="3200" dirty="0">
              <a:solidFill>
                <a:srgbClr val="00B0F0"/>
              </a:solidFill>
              <a:effectLst/>
              <a:latin typeface="Times New Roman" panose="02020603050405020304" pitchFamily="18" charset="0"/>
              <a:ea typeface="Times New Roman" panose="02020603050405020304" pitchFamily="18" charset="0"/>
            </a:endParaRPr>
          </a:p>
          <a:p>
            <a:pPr marL="0" indent="0" algn="just">
              <a:buNone/>
              <a:tabLst>
                <a:tab pos="457200" algn="l"/>
              </a:tabLst>
            </a:pPr>
            <a:endParaRPr lang="en-IN" sz="2400" b="1" dirty="0">
              <a:effectLst/>
              <a:latin typeface="Times New Roman" panose="02020603050405020304" pitchFamily="18" charset="0"/>
              <a:ea typeface="Times New Roman" panose="02020603050405020304" pitchFamily="18" charset="0"/>
            </a:endParaRPr>
          </a:p>
          <a:p>
            <a:pPr marL="0" indent="0" algn="just">
              <a:buNone/>
              <a:tabLst>
                <a:tab pos="457200" algn="l"/>
              </a:tabLst>
            </a:pPr>
            <a:r>
              <a:rPr lang="en-IN" sz="2400" b="1" dirty="0">
                <a:effectLst/>
                <a:latin typeface="Times New Roman" panose="02020603050405020304" pitchFamily="18" charset="0"/>
                <a:ea typeface="Times New Roman" panose="02020603050405020304" pitchFamily="18" charset="0"/>
              </a:rPr>
              <a:t>Grass</a:t>
            </a:r>
            <a:r>
              <a:rPr lang="en-IN" sz="2400" dirty="0">
                <a:effectLst/>
                <a:latin typeface="Times New Roman" panose="02020603050405020304" pitchFamily="18" charset="0"/>
                <a:ea typeface="Times New Roman" panose="02020603050405020304" pitchFamily="18" charset="0"/>
              </a:rPr>
              <a:t> (Producer) captures solar energy and uses it to grow.</a:t>
            </a:r>
          </a:p>
          <a:p>
            <a:pPr marL="0" indent="0" algn="just">
              <a:buNone/>
              <a:tabLst>
                <a:tab pos="457200" algn="l"/>
              </a:tabLst>
            </a:pPr>
            <a:r>
              <a:rPr lang="en-IN" sz="2400" b="1" dirty="0">
                <a:effectLst/>
                <a:latin typeface="Times New Roman" panose="02020603050405020304" pitchFamily="18" charset="0"/>
                <a:ea typeface="Times New Roman" panose="02020603050405020304" pitchFamily="18" charset="0"/>
              </a:rPr>
              <a:t>Grasshopper</a:t>
            </a:r>
            <a:r>
              <a:rPr lang="en-IN" sz="2400" dirty="0">
                <a:effectLst/>
                <a:latin typeface="Times New Roman" panose="02020603050405020304" pitchFamily="18" charset="0"/>
                <a:ea typeface="Times New Roman" panose="02020603050405020304" pitchFamily="18" charset="0"/>
              </a:rPr>
              <a:t> (Primary Consumer) eats the grass and gains energy.</a:t>
            </a:r>
          </a:p>
          <a:p>
            <a:pPr marL="0" indent="0" algn="just">
              <a:buNone/>
              <a:tabLst>
                <a:tab pos="457200" algn="l"/>
              </a:tabLst>
            </a:pPr>
            <a:r>
              <a:rPr lang="en-IN" sz="2400" b="1" dirty="0">
                <a:effectLst/>
                <a:latin typeface="Times New Roman" panose="02020603050405020304" pitchFamily="18" charset="0"/>
                <a:ea typeface="Times New Roman" panose="02020603050405020304" pitchFamily="18" charset="0"/>
              </a:rPr>
              <a:t>Frog</a:t>
            </a:r>
            <a:r>
              <a:rPr lang="en-IN" sz="2400" dirty="0">
                <a:effectLst/>
                <a:latin typeface="Times New Roman" panose="02020603050405020304" pitchFamily="18" charset="0"/>
                <a:ea typeface="Times New Roman" panose="02020603050405020304" pitchFamily="18" charset="0"/>
              </a:rPr>
              <a:t> (Secondary Consumer) eats the grasshopper and transfers the energy to its own body.</a:t>
            </a:r>
          </a:p>
          <a:p>
            <a:pPr marL="0" indent="0" algn="just">
              <a:buNone/>
              <a:tabLst>
                <a:tab pos="457200" algn="l"/>
              </a:tabLst>
            </a:pPr>
            <a:r>
              <a:rPr lang="en-IN" sz="2400" b="1" dirty="0">
                <a:effectLst/>
                <a:latin typeface="Times New Roman" panose="02020603050405020304" pitchFamily="18" charset="0"/>
                <a:ea typeface="Times New Roman" panose="02020603050405020304" pitchFamily="18" charset="0"/>
              </a:rPr>
              <a:t>Snake</a:t>
            </a:r>
            <a:r>
              <a:rPr lang="en-IN" sz="2400" dirty="0">
                <a:effectLst/>
                <a:latin typeface="Times New Roman" panose="02020603050405020304" pitchFamily="18" charset="0"/>
                <a:ea typeface="Times New Roman" panose="02020603050405020304" pitchFamily="18" charset="0"/>
              </a:rPr>
              <a:t> (Tertiary Consumer) preys on the frog and gains energy.</a:t>
            </a:r>
          </a:p>
          <a:p>
            <a:pPr marL="0" indent="0" algn="just">
              <a:buNone/>
              <a:tabLst>
                <a:tab pos="457200" algn="l"/>
              </a:tabLst>
            </a:pPr>
            <a:r>
              <a:rPr lang="en-IN" sz="2400" b="1" dirty="0">
                <a:effectLst/>
                <a:latin typeface="Times New Roman" panose="02020603050405020304" pitchFamily="18" charset="0"/>
                <a:ea typeface="Times New Roman" panose="02020603050405020304" pitchFamily="18" charset="0"/>
              </a:rPr>
              <a:t>Hawk</a:t>
            </a:r>
            <a:r>
              <a:rPr lang="en-IN" sz="2400" dirty="0">
                <a:effectLst/>
                <a:latin typeface="Times New Roman" panose="02020603050405020304" pitchFamily="18" charset="0"/>
                <a:ea typeface="Times New Roman" panose="02020603050405020304" pitchFamily="18" charset="0"/>
              </a:rPr>
              <a:t> (Top Predator) eats the snake and becomes the final energy receiver in this food chain.</a:t>
            </a:r>
          </a:p>
          <a:p>
            <a:pPr marL="0" indent="0">
              <a:buNone/>
            </a:pPr>
            <a:endParaRPr lang="en-IN" dirty="0"/>
          </a:p>
        </p:txBody>
      </p:sp>
    </p:spTree>
    <p:extLst>
      <p:ext uri="{BB962C8B-B14F-4D97-AF65-F5344CB8AC3E}">
        <p14:creationId xmlns:p14="http://schemas.microsoft.com/office/powerpoint/2010/main" val="29855218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8F3AF-FC6B-BA13-0CCA-EEA16923E0FA}"/>
              </a:ext>
            </a:extLst>
          </p:cNvPr>
          <p:cNvSpPr>
            <a:spLocks noGrp="1"/>
          </p:cNvSpPr>
          <p:nvPr>
            <p:ph type="title"/>
          </p:nvPr>
        </p:nvSpPr>
        <p:spPr/>
        <p:txBody>
          <a:bodyPr>
            <a:normAutofit/>
          </a:bodyPr>
          <a:lstStyle/>
          <a:p>
            <a:pPr algn="ctr"/>
            <a:r>
              <a:rPr lang="en-IN" sz="4000" b="1" dirty="0">
                <a:effectLst/>
                <a:latin typeface="Times New Roman" panose="02020603050405020304" pitchFamily="18" charset="0"/>
                <a:ea typeface="Times New Roman" panose="02020603050405020304" pitchFamily="18" charset="0"/>
              </a:rPr>
              <a:t>Types of Food Chains</a:t>
            </a:r>
            <a:endParaRPr lang="en-IN" sz="4000" dirty="0"/>
          </a:p>
        </p:txBody>
      </p:sp>
      <p:sp>
        <p:nvSpPr>
          <p:cNvPr id="3" name="Content Placeholder 2">
            <a:extLst>
              <a:ext uri="{FF2B5EF4-FFF2-40B4-BE49-F238E27FC236}">
                <a16:creationId xmlns:a16="http://schemas.microsoft.com/office/drawing/2014/main" id="{55C68F0D-2A63-545A-69A3-0394750E92D9}"/>
              </a:ext>
            </a:extLst>
          </p:cNvPr>
          <p:cNvSpPr>
            <a:spLocks noGrp="1"/>
          </p:cNvSpPr>
          <p:nvPr>
            <p:ph idx="1"/>
          </p:nvPr>
        </p:nvSpPr>
        <p:spPr/>
        <p:txBody>
          <a:bodyPr/>
          <a:lstStyle/>
          <a:p>
            <a:pPr marL="342900" lvl="0" indent="-342900" algn="just">
              <a:buFont typeface="+mj-lt"/>
              <a:buAutoNum type="arabicPeriod"/>
              <a:tabLst>
                <a:tab pos="457200" algn="l"/>
              </a:tabLst>
            </a:pPr>
            <a:endParaRPr lang="en-IN" sz="2400" b="1"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tabLst>
                <a:tab pos="457200" algn="l"/>
              </a:tabLst>
            </a:pPr>
            <a:r>
              <a:rPr lang="en-IN" sz="2400" b="1" dirty="0">
                <a:effectLst/>
                <a:latin typeface="Times New Roman" panose="02020603050405020304" pitchFamily="18" charset="0"/>
                <a:ea typeface="Times New Roman" panose="02020603050405020304" pitchFamily="18" charset="0"/>
              </a:rPr>
              <a:t>Grazing Food Chain</a:t>
            </a:r>
            <a:r>
              <a:rPr lang="en-IN" sz="2400" dirty="0">
                <a:effectLst/>
                <a:latin typeface="Times New Roman" panose="02020603050405020304" pitchFamily="18" charset="0"/>
                <a:ea typeface="Times New Roman" panose="02020603050405020304" pitchFamily="18" charset="0"/>
              </a:rPr>
              <a:t>:</a:t>
            </a:r>
          </a:p>
          <a:p>
            <a:pPr marL="457200" lvl="1" indent="0" algn="just">
              <a:buSzPts val="1000"/>
              <a:buNone/>
              <a:tabLst>
                <a:tab pos="914400" algn="l"/>
              </a:tabLst>
            </a:pPr>
            <a:r>
              <a:rPr lang="en-IN" dirty="0">
                <a:effectLst/>
                <a:latin typeface="Times New Roman" panose="02020603050405020304" pitchFamily="18" charset="0"/>
                <a:ea typeface="Times New Roman" panose="02020603050405020304" pitchFamily="18" charset="0"/>
                <a:cs typeface="Times New Roman" panose="02020603050405020304" pitchFamily="18" charset="0"/>
              </a:rPr>
              <a:t>Starts with </a:t>
            </a:r>
            <a:r>
              <a:rPr lang="en-IN" b="1" dirty="0">
                <a:effectLst/>
                <a:latin typeface="Times New Roman" panose="02020603050405020304" pitchFamily="18" charset="0"/>
                <a:ea typeface="Times New Roman" panose="02020603050405020304" pitchFamily="18" charset="0"/>
                <a:cs typeface="Times New Roman" panose="02020603050405020304" pitchFamily="18" charset="0"/>
              </a:rPr>
              <a:t>producers</a:t>
            </a:r>
            <a:r>
              <a:rPr lang="en-IN" dirty="0">
                <a:effectLst/>
                <a:latin typeface="Times New Roman" panose="02020603050405020304" pitchFamily="18" charset="0"/>
                <a:ea typeface="Times New Roman" panose="02020603050405020304" pitchFamily="18" charset="0"/>
                <a:cs typeface="Times New Roman" panose="02020603050405020304" pitchFamily="18" charset="0"/>
              </a:rPr>
              <a:t> (like plants) and moves to herbivores and then to carnivores.</a:t>
            </a:r>
          </a:p>
          <a:p>
            <a:pPr marL="457200" lvl="1" indent="0" algn="just">
              <a:buSzPts val="1000"/>
              <a:buNone/>
              <a:tabLst>
                <a:tab pos="914400" algn="l"/>
              </a:tabLst>
            </a:pPr>
            <a:r>
              <a:rPr lang="en-IN" b="1" dirty="0">
                <a:effectLst/>
                <a:latin typeface="Times New Roman" panose="02020603050405020304" pitchFamily="18" charset="0"/>
                <a:ea typeface="Times New Roman" panose="02020603050405020304" pitchFamily="18" charset="0"/>
                <a:cs typeface="Times New Roman" panose="02020603050405020304" pitchFamily="18" charset="0"/>
              </a:rPr>
              <a:t>Example</a:t>
            </a:r>
            <a:r>
              <a:rPr lang="en-IN" dirty="0">
                <a:effectLst/>
                <a:latin typeface="Times New Roman" panose="02020603050405020304" pitchFamily="18" charset="0"/>
                <a:ea typeface="Times New Roman" panose="02020603050405020304" pitchFamily="18" charset="0"/>
                <a:cs typeface="Times New Roman" panose="02020603050405020304" pitchFamily="18" charset="0"/>
              </a:rPr>
              <a:t>: Grass → Cow → Human</a:t>
            </a:r>
          </a:p>
          <a:p>
            <a:pPr marL="342900" lvl="0" indent="-342900" algn="just">
              <a:buFont typeface="+mj-lt"/>
              <a:buAutoNum type="arabicPeriod"/>
              <a:tabLst>
                <a:tab pos="457200" algn="l"/>
              </a:tabLst>
            </a:pPr>
            <a:r>
              <a:rPr lang="en-IN" sz="2400" b="1" dirty="0">
                <a:effectLst/>
                <a:latin typeface="Times New Roman" panose="02020603050405020304" pitchFamily="18" charset="0"/>
                <a:ea typeface="Times New Roman" panose="02020603050405020304" pitchFamily="18" charset="0"/>
              </a:rPr>
              <a:t>Detritus Food Chain</a:t>
            </a:r>
            <a:r>
              <a:rPr lang="en-IN" sz="2400" dirty="0">
                <a:effectLst/>
                <a:latin typeface="Times New Roman" panose="02020603050405020304" pitchFamily="18" charset="0"/>
                <a:ea typeface="Times New Roman" panose="02020603050405020304" pitchFamily="18" charset="0"/>
              </a:rPr>
              <a:t>:</a:t>
            </a:r>
          </a:p>
          <a:p>
            <a:pPr marL="457200" lvl="1" indent="0" algn="just">
              <a:buSzPts val="1000"/>
              <a:buNone/>
              <a:tabLst>
                <a:tab pos="914400" algn="l"/>
              </a:tabLst>
            </a:pPr>
            <a:r>
              <a:rPr lang="en-IN" dirty="0">
                <a:effectLst/>
                <a:latin typeface="Times New Roman" panose="02020603050405020304" pitchFamily="18" charset="0"/>
                <a:ea typeface="Times New Roman" panose="02020603050405020304" pitchFamily="18" charset="0"/>
                <a:cs typeface="Times New Roman" panose="02020603050405020304" pitchFamily="18" charset="0"/>
              </a:rPr>
              <a:t>Begins with </a:t>
            </a:r>
            <a:r>
              <a:rPr lang="en-IN" b="1" dirty="0">
                <a:effectLst/>
                <a:latin typeface="Times New Roman" panose="02020603050405020304" pitchFamily="18" charset="0"/>
                <a:ea typeface="Times New Roman" panose="02020603050405020304" pitchFamily="18" charset="0"/>
                <a:cs typeface="Times New Roman" panose="02020603050405020304" pitchFamily="18" charset="0"/>
              </a:rPr>
              <a:t>dead organic matter</a:t>
            </a:r>
            <a:r>
              <a:rPr lang="en-IN" dirty="0">
                <a:effectLst/>
                <a:latin typeface="Times New Roman" panose="02020603050405020304" pitchFamily="18" charset="0"/>
                <a:ea typeface="Times New Roman" panose="02020603050405020304" pitchFamily="18" charset="0"/>
                <a:cs typeface="Times New Roman" panose="02020603050405020304" pitchFamily="18" charset="0"/>
              </a:rPr>
              <a:t> (detritus), which is decomposed by microorganisms and detritivores. It then moves up to carnivores that feed on decomposers.</a:t>
            </a:r>
          </a:p>
          <a:p>
            <a:pPr marL="457200" lvl="1" indent="0" algn="just">
              <a:buSzPts val="1000"/>
              <a:buNone/>
              <a:tabLst>
                <a:tab pos="914400" algn="l"/>
              </a:tabLst>
            </a:pPr>
            <a:r>
              <a:rPr lang="en-IN" b="1" dirty="0">
                <a:effectLst/>
                <a:latin typeface="Times New Roman" panose="02020603050405020304" pitchFamily="18" charset="0"/>
                <a:ea typeface="Times New Roman" panose="02020603050405020304" pitchFamily="18" charset="0"/>
                <a:cs typeface="Times New Roman" panose="02020603050405020304" pitchFamily="18" charset="0"/>
              </a:rPr>
              <a:t>Example</a:t>
            </a:r>
            <a:r>
              <a:rPr lang="en-IN" dirty="0">
                <a:effectLst/>
                <a:latin typeface="Times New Roman" panose="02020603050405020304" pitchFamily="18" charset="0"/>
                <a:ea typeface="Times New Roman" panose="02020603050405020304" pitchFamily="18" charset="0"/>
                <a:cs typeface="Times New Roman" panose="02020603050405020304" pitchFamily="18" charset="0"/>
              </a:rPr>
              <a:t>: Dead leaves → Earthworms → Birds</a:t>
            </a:r>
          </a:p>
        </p:txBody>
      </p:sp>
    </p:spTree>
    <p:extLst>
      <p:ext uri="{BB962C8B-B14F-4D97-AF65-F5344CB8AC3E}">
        <p14:creationId xmlns:p14="http://schemas.microsoft.com/office/powerpoint/2010/main" val="24223228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EF39A-67E6-3450-46C6-0AC6379A7B33}"/>
              </a:ext>
            </a:extLst>
          </p:cNvPr>
          <p:cNvSpPr>
            <a:spLocks noGrp="1"/>
          </p:cNvSpPr>
          <p:nvPr>
            <p:ph type="title"/>
          </p:nvPr>
        </p:nvSpPr>
        <p:spPr/>
        <p:txBody>
          <a:bodyPr>
            <a:normAutofit/>
          </a:bodyPr>
          <a:lstStyle/>
          <a:p>
            <a:pPr algn="ctr"/>
            <a:r>
              <a:rPr lang="en-IN" sz="4000" b="1" dirty="0">
                <a:effectLst/>
                <a:latin typeface="Times New Roman" panose="02020603050405020304" pitchFamily="18" charset="0"/>
                <a:ea typeface="Times New Roman" panose="02020603050405020304" pitchFamily="18" charset="0"/>
              </a:rPr>
              <a:t>Importance of Food Chains</a:t>
            </a:r>
            <a:endParaRPr lang="en-IN" sz="4000" dirty="0"/>
          </a:p>
        </p:txBody>
      </p:sp>
      <p:sp>
        <p:nvSpPr>
          <p:cNvPr id="3" name="Content Placeholder 2">
            <a:extLst>
              <a:ext uri="{FF2B5EF4-FFF2-40B4-BE49-F238E27FC236}">
                <a16:creationId xmlns:a16="http://schemas.microsoft.com/office/drawing/2014/main" id="{45F31902-080A-F90F-C5B7-F531CA92A29D}"/>
              </a:ext>
            </a:extLst>
          </p:cNvPr>
          <p:cNvSpPr>
            <a:spLocks noGrp="1"/>
          </p:cNvSpPr>
          <p:nvPr>
            <p:ph idx="1"/>
          </p:nvPr>
        </p:nvSpPr>
        <p:spPr>
          <a:xfrm>
            <a:off x="838200" y="1564079"/>
            <a:ext cx="10515600" cy="4351338"/>
          </a:xfrm>
        </p:spPr>
        <p:txBody>
          <a:bodyPr/>
          <a:lstStyle/>
          <a:p>
            <a:pPr marL="342900" lvl="0" indent="-342900" algn="just">
              <a:buFont typeface="+mj-lt"/>
              <a:buAutoNum type="arabicPeriod"/>
              <a:tabLst>
                <a:tab pos="457200" algn="l"/>
              </a:tabLst>
            </a:pPr>
            <a:endParaRPr lang="en-IN" sz="1800" b="1"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tabLst>
                <a:tab pos="457200" algn="l"/>
              </a:tabLst>
            </a:pPr>
            <a:r>
              <a:rPr lang="en-IN" sz="2400" dirty="0">
                <a:effectLst/>
                <a:latin typeface="Times New Roman" panose="02020603050405020304" pitchFamily="18" charset="0"/>
                <a:ea typeface="Times New Roman" panose="02020603050405020304" pitchFamily="18" charset="0"/>
              </a:rPr>
              <a:t>Energy Transfer: Food chains illustrate how energy moves through an ecosystem from one organism to another.</a:t>
            </a:r>
          </a:p>
          <a:p>
            <a:pPr marL="342900" lvl="0" indent="-342900" algn="just">
              <a:buFont typeface="+mj-lt"/>
              <a:buAutoNum type="arabicPeriod"/>
              <a:tabLst>
                <a:tab pos="457200" algn="l"/>
              </a:tabLst>
            </a:pPr>
            <a:r>
              <a:rPr lang="en-IN" sz="2400" dirty="0">
                <a:effectLst/>
                <a:latin typeface="Times New Roman" panose="02020603050405020304" pitchFamily="18" charset="0"/>
                <a:ea typeface="Times New Roman" panose="02020603050405020304" pitchFamily="18" charset="0"/>
              </a:rPr>
              <a:t>Ecological Balance: The balance between predator and prey in food chains helps maintain population control within ecosystems.</a:t>
            </a:r>
          </a:p>
          <a:p>
            <a:pPr marL="342900" lvl="0" indent="-342900" algn="just">
              <a:buFont typeface="+mj-lt"/>
              <a:buAutoNum type="arabicPeriod"/>
              <a:tabLst>
                <a:tab pos="457200" algn="l"/>
              </a:tabLst>
            </a:pPr>
            <a:r>
              <a:rPr lang="en-IN" sz="2400" dirty="0">
                <a:effectLst/>
                <a:latin typeface="Times New Roman" panose="02020603050405020304" pitchFamily="18" charset="0"/>
                <a:ea typeface="Times New Roman" panose="02020603050405020304" pitchFamily="18" charset="0"/>
              </a:rPr>
              <a:t>Nutrient Cycling: Decomposers in the food chain break down dead material and recycle nutrients back into the ecosystem for producers to use.</a:t>
            </a:r>
          </a:p>
          <a:p>
            <a:pPr marL="342900" lvl="0" indent="-342900" algn="just">
              <a:buFont typeface="+mj-lt"/>
              <a:buAutoNum type="arabicPeriod"/>
              <a:tabLst>
                <a:tab pos="457200" algn="l"/>
              </a:tabLst>
            </a:pPr>
            <a:r>
              <a:rPr lang="en-IN" sz="2400" dirty="0">
                <a:effectLst/>
                <a:latin typeface="Times New Roman" panose="02020603050405020304" pitchFamily="18" charset="0"/>
                <a:ea typeface="Times New Roman" panose="02020603050405020304" pitchFamily="18" charset="0"/>
              </a:rPr>
              <a:t>Biodiversity: Different organisms in food chains contribute to biodiversity, and any disruption to the chain (e.g., extinction of a species) can impact the entire ecosystem.</a:t>
            </a:r>
          </a:p>
          <a:p>
            <a:pPr marL="0" indent="0">
              <a:buNone/>
            </a:pPr>
            <a:endParaRPr lang="en-IN" dirty="0"/>
          </a:p>
        </p:txBody>
      </p:sp>
    </p:spTree>
    <p:extLst>
      <p:ext uri="{BB962C8B-B14F-4D97-AF65-F5344CB8AC3E}">
        <p14:creationId xmlns:p14="http://schemas.microsoft.com/office/powerpoint/2010/main" val="28203442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A80E1-53DF-94A9-C4FD-333ED5FD7BCA}"/>
              </a:ext>
            </a:extLst>
          </p:cNvPr>
          <p:cNvSpPr>
            <a:spLocks noGrp="1"/>
          </p:cNvSpPr>
          <p:nvPr>
            <p:ph type="title"/>
          </p:nvPr>
        </p:nvSpPr>
        <p:spPr>
          <a:xfrm>
            <a:off x="4784774" y="210380"/>
            <a:ext cx="2622452" cy="1325563"/>
          </a:xfrm>
        </p:spPr>
        <p:txBody>
          <a:bodyPr>
            <a:normAutofit/>
          </a:bodyPr>
          <a:lstStyle/>
          <a:p>
            <a:pPr algn="ctr"/>
            <a:r>
              <a:rPr lang="en-IN" sz="4000" b="1" dirty="0">
                <a:latin typeface="Times New Roman" panose="02020603050405020304" pitchFamily="18" charset="0"/>
                <a:cs typeface="Times New Roman" panose="02020603050405020304" pitchFamily="18" charset="0"/>
              </a:rPr>
              <a:t>Food Web</a:t>
            </a:r>
          </a:p>
        </p:txBody>
      </p:sp>
      <p:sp>
        <p:nvSpPr>
          <p:cNvPr id="3" name="Content Placeholder 2">
            <a:extLst>
              <a:ext uri="{FF2B5EF4-FFF2-40B4-BE49-F238E27FC236}">
                <a16:creationId xmlns:a16="http://schemas.microsoft.com/office/drawing/2014/main" id="{2FDC1017-529B-30F2-6A33-975CE9B133A7}"/>
              </a:ext>
            </a:extLst>
          </p:cNvPr>
          <p:cNvSpPr>
            <a:spLocks noGrp="1"/>
          </p:cNvSpPr>
          <p:nvPr>
            <p:ph idx="1"/>
          </p:nvPr>
        </p:nvSpPr>
        <p:spPr>
          <a:xfrm>
            <a:off x="838200" y="1139484"/>
            <a:ext cx="10515600" cy="5190978"/>
          </a:xfrm>
        </p:spPr>
        <p:txBody>
          <a:bodyPr/>
          <a:lstStyle/>
          <a:p>
            <a:pPr marL="0" indent="0" algn="just">
              <a:buNone/>
            </a:pPr>
            <a:endParaRPr lang="en-IN" sz="2000" dirty="0">
              <a:effectLst/>
              <a:latin typeface="Times New Roman" panose="02020603050405020304" pitchFamily="18" charset="0"/>
              <a:ea typeface="Times New Roman" panose="02020603050405020304" pitchFamily="18" charset="0"/>
            </a:endParaRPr>
          </a:p>
          <a:p>
            <a:pPr marL="0" indent="0" algn="just">
              <a:buNone/>
            </a:pPr>
            <a:r>
              <a:rPr lang="en-IN" sz="2000" dirty="0">
                <a:effectLst/>
                <a:latin typeface="Times New Roman" panose="02020603050405020304" pitchFamily="18" charset="0"/>
                <a:ea typeface="Times New Roman" panose="02020603050405020304" pitchFamily="18" charset="0"/>
              </a:rPr>
              <a:t>A food web is a complex network of interconnected food chains in an ecosystem. It represents how energy and nutrients flow through different organisms, from producers to consumers and decomposers. Unlike a simple food chain, which shows a linear sequence of who eats whom, a food web illustrates the multiple feeding relationships among species. Food webs are dynamic, and changes to one species can impact the entire web, often leading to cascading effects throughout the ecosystem.</a:t>
            </a:r>
          </a:p>
          <a:p>
            <a:pPr marL="0" indent="0">
              <a:buNone/>
            </a:pPr>
            <a:r>
              <a:rPr lang="en-IN" sz="2000" b="1" dirty="0">
                <a:effectLst/>
                <a:latin typeface="Times New Roman" panose="02020603050405020304" pitchFamily="18" charset="0"/>
                <a:ea typeface="Times New Roman" panose="02020603050405020304" pitchFamily="18" charset="0"/>
              </a:rPr>
              <a:t>Example of a Food Web</a:t>
            </a:r>
            <a:endParaRPr lang="en-IN" sz="2000" dirty="0">
              <a:effectLst/>
              <a:latin typeface="Times New Roman" panose="02020603050405020304" pitchFamily="18" charset="0"/>
              <a:ea typeface="Times New Roman" panose="02020603050405020304" pitchFamily="18" charset="0"/>
            </a:endParaRPr>
          </a:p>
          <a:p>
            <a:pPr marL="0" indent="0">
              <a:buNone/>
            </a:pPr>
            <a:r>
              <a:rPr lang="en-IN" sz="2000" dirty="0">
                <a:effectLst/>
                <a:latin typeface="Times New Roman" panose="02020603050405020304" pitchFamily="18" charset="0"/>
                <a:ea typeface="Times New Roman" panose="02020603050405020304" pitchFamily="18" charset="0"/>
              </a:rPr>
              <a:t>In a forest ecosystem:</a:t>
            </a:r>
          </a:p>
          <a:p>
            <a:pPr marL="0" lvl="0" indent="0">
              <a:buSzPts val="1000"/>
              <a:buNone/>
              <a:tabLst>
                <a:tab pos="457200" algn="l"/>
              </a:tabLst>
            </a:pPr>
            <a:r>
              <a:rPr lang="en-IN" sz="2000" b="1" dirty="0">
                <a:effectLst/>
                <a:latin typeface="Times New Roman" panose="02020603050405020304" pitchFamily="18" charset="0"/>
                <a:ea typeface="Times New Roman" panose="02020603050405020304" pitchFamily="18" charset="0"/>
              </a:rPr>
              <a:t>	Producers</a:t>
            </a:r>
            <a:r>
              <a:rPr lang="en-IN" sz="2000" dirty="0">
                <a:effectLst/>
                <a:latin typeface="Times New Roman" panose="02020603050405020304" pitchFamily="18" charset="0"/>
                <a:ea typeface="Times New Roman" panose="02020603050405020304" pitchFamily="18" charset="0"/>
              </a:rPr>
              <a:t>: Trees, shrubs, and grasses.</a:t>
            </a:r>
          </a:p>
          <a:p>
            <a:pPr marL="0" lvl="0" indent="0">
              <a:buSzPts val="1000"/>
              <a:buNone/>
              <a:tabLst>
                <a:tab pos="457200" algn="l"/>
              </a:tabLst>
            </a:pPr>
            <a:r>
              <a:rPr lang="en-IN" sz="2000" b="1" dirty="0">
                <a:effectLst/>
                <a:latin typeface="Times New Roman" panose="02020603050405020304" pitchFamily="18" charset="0"/>
                <a:ea typeface="Times New Roman" panose="02020603050405020304" pitchFamily="18" charset="0"/>
              </a:rPr>
              <a:t>	Primary Consumers</a:t>
            </a:r>
            <a:r>
              <a:rPr lang="en-IN" sz="2000" dirty="0">
                <a:effectLst/>
                <a:latin typeface="Times New Roman" panose="02020603050405020304" pitchFamily="18" charset="0"/>
                <a:ea typeface="Times New Roman" panose="02020603050405020304" pitchFamily="18" charset="0"/>
              </a:rPr>
              <a:t>: Deer, rabbits, and insects.</a:t>
            </a:r>
          </a:p>
          <a:p>
            <a:pPr marL="0" lvl="0" indent="0">
              <a:buSzPts val="1000"/>
              <a:buNone/>
              <a:tabLst>
                <a:tab pos="457200" algn="l"/>
              </a:tabLst>
            </a:pPr>
            <a:r>
              <a:rPr lang="en-IN" sz="2000" b="1" dirty="0">
                <a:effectLst/>
                <a:latin typeface="Times New Roman" panose="02020603050405020304" pitchFamily="18" charset="0"/>
                <a:ea typeface="Times New Roman" panose="02020603050405020304" pitchFamily="18" charset="0"/>
              </a:rPr>
              <a:t>	Secondary Consumers</a:t>
            </a:r>
            <a:r>
              <a:rPr lang="en-IN" sz="2000" dirty="0">
                <a:effectLst/>
                <a:latin typeface="Times New Roman" panose="02020603050405020304" pitchFamily="18" charset="0"/>
                <a:ea typeface="Times New Roman" panose="02020603050405020304" pitchFamily="18" charset="0"/>
              </a:rPr>
              <a:t>: Birds, foxes, and snakes.</a:t>
            </a:r>
          </a:p>
          <a:p>
            <a:pPr marL="0" lvl="0" indent="0">
              <a:buSzPts val="1000"/>
              <a:buNone/>
              <a:tabLst>
                <a:tab pos="457200" algn="l"/>
              </a:tabLst>
            </a:pPr>
            <a:r>
              <a:rPr lang="en-IN" sz="2000" b="1" dirty="0">
                <a:effectLst/>
                <a:latin typeface="Times New Roman" panose="02020603050405020304" pitchFamily="18" charset="0"/>
                <a:ea typeface="Times New Roman" panose="02020603050405020304" pitchFamily="18" charset="0"/>
              </a:rPr>
              <a:t>	Tertiary Consumers</a:t>
            </a:r>
            <a:r>
              <a:rPr lang="en-IN" sz="2000" dirty="0">
                <a:effectLst/>
                <a:latin typeface="Times New Roman" panose="02020603050405020304" pitchFamily="18" charset="0"/>
                <a:ea typeface="Times New Roman" panose="02020603050405020304" pitchFamily="18" charset="0"/>
              </a:rPr>
              <a:t>: Wolves, hawks, and owls.</a:t>
            </a:r>
          </a:p>
          <a:p>
            <a:pPr marL="0" lvl="0" indent="0">
              <a:buSzPts val="1000"/>
              <a:buNone/>
              <a:tabLst>
                <a:tab pos="457200" algn="l"/>
              </a:tabLst>
            </a:pPr>
            <a:r>
              <a:rPr lang="en-IN" sz="2000" b="1" dirty="0">
                <a:effectLst/>
                <a:latin typeface="Times New Roman" panose="02020603050405020304" pitchFamily="18" charset="0"/>
                <a:ea typeface="Times New Roman" panose="02020603050405020304" pitchFamily="18" charset="0"/>
              </a:rPr>
              <a:t>	Decomposers</a:t>
            </a:r>
            <a:r>
              <a:rPr lang="en-IN" sz="2000" dirty="0">
                <a:effectLst/>
                <a:latin typeface="Times New Roman" panose="02020603050405020304" pitchFamily="18" charset="0"/>
                <a:ea typeface="Times New Roman" panose="02020603050405020304" pitchFamily="18" charset="0"/>
              </a:rPr>
              <a:t>: Fungi, bacteria, and earthworms.</a:t>
            </a:r>
          </a:p>
        </p:txBody>
      </p:sp>
    </p:spTree>
    <p:extLst>
      <p:ext uri="{BB962C8B-B14F-4D97-AF65-F5344CB8AC3E}">
        <p14:creationId xmlns:p14="http://schemas.microsoft.com/office/powerpoint/2010/main" val="4358657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94CE4-BCDB-6B7F-436B-85E5981521EF}"/>
              </a:ext>
            </a:extLst>
          </p:cNvPr>
          <p:cNvSpPr>
            <a:spLocks noGrp="1"/>
          </p:cNvSpPr>
          <p:nvPr>
            <p:ph type="title"/>
          </p:nvPr>
        </p:nvSpPr>
        <p:spPr/>
        <p:txBody>
          <a:bodyPr>
            <a:normAutofit/>
          </a:bodyPr>
          <a:lstStyle/>
          <a:p>
            <a:pPr algn="ctr"/>
            <a:r>
              <a:rPr lang="en-IN" sz="4000" b="1" dirty="0">
                <a:effectLst/>
                <a:latin typeface="Times New Roman" panose="02020603050405020304" pitchFamily="18" charset="0"/>
                <a:ea typeface="Times New Roman" panose="02020603050405020304" pitchFamily="18" charset="0"/>
              </a:rPr>
              <a:t>Ecological succession</a:t>
            </a:r>
            <a:endParaRPr lang="en-IN" sz="4000" dirty="0"/>
          </a:p>
        </p:txBody>
      </p:sp>
      <p:sp>
        <p:nvSpPr>
          <p:cNvPr id="3" name="Content Placeholder 2">
            <a:extLst>
              <a:ext uri="{FF2B5EF4-FFF2-40B4-BE49-F238E27FC236}">
                <a16:creationId xmlns:a16="http://schemas.microsoft.com/office/drawing/2014/main" id="{034E2151-CD0A-77E6-4679-E2AFF566B2F6}"/>
              </a:ext>
            </a:extLst>
          </p:cNvPr>
          <p:cNvSpPr>
            <a:spLocks noGrp="1"/>
          </p:cNvSpPr>
          <p:nvPr>
            <p:ph idx="1"/>
          </p:nvPr>
        </p:nvSpPr>
        <p:spPr>
          <a:xfrm>
            <a:off x="838200" y="1690688"/>
            <a:ext cx="10515600" cy="4991465"/>
          </a:xfrm>
        </p:spPr>
        <p:txBody>
          <a:bodyPr>
            <a:normAutofit fontScale="70000" lnSpcReduction="20000"/>
          </a:bodyPr>
          <a:lstStyle/>
          <a:p>
            <a:pPr marL="0" indent="0" algn="just">
              <a:lnSpc>
                <a:spcPct val="120000"/>
              </a:lnSpc>
              <a:buNone/>
            </a:pPr>
            <a:r>
              <a:rPr lang="en-IN" sz="2900" dirty="0">
                <a:effectLst/>
                <a:latin typeface="Times New Roman" panose="02020603050405020304" pitchFamily="18" charset="0"/>
                <a:ea typeface="Times New Roman" panose="02020603050405020304" pitchFamily="18" charset="0"/>
              </a:rPr>
              <a:t>Ecological succession is the gradual process of change in the species structure of an ecological community over time. It occurs when an area undergoes colonization by living organisms, leading to changes in the composition and structure of the community. Succession happens in stages, starting with pioneer species and leading to a more stable and diverse community known as the climax community.</a:t>
            </a:r>
          </a:p>
          <a:p>
            <a:pPr marL="0" indent="0" algn="just">
              <a:lnSpc>
                <a:spcPct val="120000"/>
              </a:lnSpc>
              <a:buNone/>
            </a:pPr>
            <a:r>
              <a:rPr lang="en-IN" sz="2900" b="1" dirty="0">
                <a:effectLst/>
                <a:latin typeface="Times New Roman" panose="02020603050405020304" pitchFamily="18" charset="0"/>
                <a:ea typeface="Times New Roman" panose="02020603050405020304" pitchFamily="18" charset="0"/>
              </a:rPr>
              <a:t>Types of Ecological Succession</a:t>
            </a:r>
            <a:endParaRPr lang="en-IN" sz="2900" dirty="0">
              <a:effectLst/>
              <a:latin typeface="Times New Roman" panose="02020603050405020304" pitchFamily="18" charset="0"/>
              <a:ea typeface="Times New Roman" panose="02020603050405020304" pitchFamily="18" charset="0"/>
            </a:endParaRPr>
          </a:p>
          <a:p>
            <a:pPr marL="342900" lvl="0" indent="-342900" algn="just">
              <a:lnSpc>
                <a:spcPct val="120000"/>
              </a:lnSpc>
              <a:buFont typeface="+mj-lt"/>
              <a:buAutoNum type="arabicPeriod"/>
              <a:tabLst>
                <a:tab pos="457200" algn="l"/>
              </a:tabLst>
            </a:pPr>
            <a:r>
              <a:rPr lang="en-IN" sz="2900" b="1" dirty="0">
                <a:effectLst/>
                <a:latin typeface="Times New Roman" panose="02020603050405020304" pitchFamily="18" charset="0"/>
                <a:ea typeface="Times New Roman" panose="02020603050405020304" pitchFamily="18" charset="0"/>
              </a:rPr>
              <a:t>Primary Succession: </a:t>
            </a:r>
            <a:r>
              <a:rPr lang="en-IN" sz="2900" dirty="0">
                <a:effectLst/>
                <a:latin typeface="Times New Roman" panose="02020603050405020304" pitchFamily="18" charset="0"/>
                <a:ea typeface="Times New Roman" panose="02020603050405020304" pitchFamily="18" charset="0"/>
                <a:cs typeface="Times New Roman" panose="02020603050405020304" pitchFamily="18" charset="0"/>
              </a:rPr>
              <a:t>Occurs on newly formed or exposed surfaces where no soil exists (e.g., after volcanic eruptions, retreating glaciers, or landslides). Pioneer species, such as lichens and mosses, are the first to colonize the barren landscape. They help break down rocks and create soil over time. Gradually, larger plants like grasses and shrubs establish themselves, followed by trees, until a mature and stable ecosystem (the climax community) forms.</a:t>
            </a:r>
          </a:p>
          <a:p>
            <a:pPr marL="0" indent="0" algn="just">
              <a:lnSpc>
                <a:spcPct val="120000"/>
              </a:lnSpc>
              <a:buNone/>
            </a:pPr>
            <a:r>
              <a:rPr lang="en-IN" sz="2900" b="1" dirty="0">
                <a:effectLst/>
                <a:latin typeface="Times New Roman" panose="02020603050405020304" pitchFamily="18" charset="0"/>
                <a:ea typeface="Times New Roman" panose="02020603050405020304" pitchFamily="18" charset="0"/>
              </a:rPr>
              <a:t>Example</a:t>
            </a:r>
            <a:r>
              <a:rPr lang="en-IN" sz="2900" dirty="0">
                <a:effectLst/>
                <a:latin typeface="Times New Roman" panose="02020603050405020304" pitchFamily="18" charset="0"/>
                <a:ea typeface="Times New Roman" panose="02020603050405020304" pitchFamily="18" charset="0"/>
              </a:rPr>
              <a:t>: After a volcanic eruption creates a new land surface, lichens and mosses grow on the bare rocks. As they die and decompose, they form soil that supports the growth of grasses, shrubs, and eventually trees.</a:t>
            </a:r>
          </a:p>
          <a:p>
            <a:pPr marL="0" indent="0">
              <a:buNone/>
            </a:pPr>
            <a:endParaRPr lang="en-IN" dirty="0"/>
          </a:p>
        </p:txBody>
      </p:sp>
    </p:spTree>
    <p:extLst>
      <p:ext uri="{BB962C8B-B14F-4D97-AF65-F5344CB8AC3E}">
        <p14:creationId xmlns:p14="http://schemas.microsoft.com/office/powerpoint/2010/main" val="278913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F8F8DD-92F5-525D-8AC7-051B72031137}"/>
              </a:ext>
            </a:extLst>
          </p:cNvPr>
          <p:cNvSpPr>
            <a:spLocks noGrp="1"/>
          </p:cNvSpPr>
          <p:nvPr>
            <p:ph idx="1"/>
          </p:nvPr>
        </p:nvSpPr>
        <p:spPr/>
        <p:txBody>
          <a:bodyPr/>
          <a:lstStyle/>
          <a:p>
            <a:pPr marL="0" lvl="0" indent="0" algn="just">
              <a:buNone/>
              <a:tabLst>
                <a:tab pos="457200" algn="l"/>
              </a:tabLst>
            </a:pPr>
            <a:r>
              <a:rPr lang="en-IN" sz="2400" b="1" dirty="0">
                <a:effectLst/>
                <a:latin typeface="Times New Roman" panose="02020603050405020304" pitchFamily="18" charset="0"/>
                <a:ea typeface="Times New Roman" panose="02020603050405020304" pitchFamily="18" charset="0"/>
              </a:rPr>
              <a:t>2. Secondary Succession:</a:t>
            </a:r>
          </a:p>
          <a:p>
            <a:pPr marL="457200" lvl="1" indent="0" algn="just">
              <a:buSzPts val="1000"/>
              <a:buNone/>
              <a:tabLst>
                <a:tab pos="914400" algn="l"/>
              </a:tabLst>
            </a:pPr>
            <a:r>
              <a:rPr lang="en-IN" dirty="0">
                <a:effectLst/>
                <a:latin typeface="Times New Roman" panose="02020603050405020304" pitchFamily="18" charset="0"/>
                <a:ea typeface="Times New Roman" panose="02020603050405020304" pitchFamily="18" charset="0"/>
                <a:cs typeface="Times New Roman" panose="02020603050405020304" pitchFamily="18" charset="0"/>
              </a:rPr>
              <a:t>It occurs in areas where an existing community has been disturbed or removed, but soil remains (e.g., after forest fires, hurricanes, or human activities like farming).</a:t>
            </a:r>
          </a:p>
          <a:p>
            <a:pPr marL="457200" lvl="1" indent="0" algn="just">
              <a:buSzPts val="1000"/>
              <a:buNone/>
              <a:tabLst>
                <a:tab pos="914400" algn="l"/>
              </a:tabLst>
            </a:pPr>
            <a:r>
              <a:rPr lang="en-IN" dirty="0">
                <a:effectLst/>
                <a:latin typeface="Times New Roman" panose="02020603050405020304" pitchFamily="18" charset="0"/>
                <a:ea typeface="Times New Roman" panose="02020603050405020304" pitchFamily="18" charset="0"/>
                <a:cs typeface="Times New Roman" panose="02020603050405020304" pitchFamily="18" charset="0"/>
              </a:rPr>
              <a:t>The recovery process is faster than primary succession because soil is already present.</a:t>
            </a:r>
          </a:p>
          <a:p>
            <a:pPr marL="457200" lvl="1" indent="0" algn="just">
              <a:buSzPts val="1000"/>
              <a:buNone/>
              <a:tabLst>
                <a:tab pos="914400" algn="l"/>
              </a:tabLst>
            </a:pPr>
            <a:r>
              <a:rPr lang="en-IN" dirty="0">
                <a:effectLst/>
                <a:latin typeface="Times New Roman" panose="02020603050405020304" pitchFamily="18" charset="0"/>
                <a:ea typeface="Times New Roman" panose="02020603050405020304" pitchFamily="18" charset="0"/>
                <a:cs typeface="Times New Roman" panose="02020603050405020304" pitchFamily="18" charset="0"/>
              </a:rPr>
              <a:t>Early colonizers are usually fast-growing plants, followed by shrubs and trees, leading to the re-establishment of the original or a different climax community.</a:t>
            </a:r>
          </a:p>
          <a:p>
            <a:pPr marL="0" indent="0" algn="just">
              <a:buNone/>
            </a:pPr>
            <a:endParaRPr lang="en-IN" sz="2400" dirty="0">
              <a:effectLst/>
              <a:latin typeface="Times New Roman" panose="02020603050405020304" pitchFamily="18" charset="0"/>
              <a:ea typeface="Times New Roman" panose="02020603050405020304" pitchFamily="18" charset="0"/>
            </a:endParaRPr>
          </a:p>
          <a:p>
            <a:pPr marL="0" indent="0" algn="just">
              <a:buNone/>
            </a:pPr>
            <a:r>
              <a:rPr lang="en-IN" sz="2400" b="1" dirty="0">
                <a:effectLst/>
                <a:latin typeface="Times New Roman" panose="02020603050405020304" pitchFamily="18" charset="0"/>
                <a:ea typeface="Times New Roman" panose="02020603050405020304" pitchFamily="18" charset="0"/>
              </a:rPr>
              <a:t>Example: </a:t>
            </a:r>
            <a:r>
              <a:rPr lang="en-IN" sz="2400" dirty="0">
                <a:effectLst/>
                <a:latin typeface="Times New Roman" panose="02020603050405020304" pitchFamily="18" charset="0"/>
                <a:ea typeface="Times New Roman" panose="02020603050405020304" pitchFamily="18" charset="0"/>
              </a:rPr>
              <a:t>After a forest fire, grasses and wildflowers are the first to grow back. Over time, shrubs and trees will return, restoring the forest.</a:t>
            </a:r>
          </a:p>
          <a:p>
            <a:pPr marL="0" indent="0">
              <a:buNone/>
            </a:pPr>
            <a:endParaRPr lang="en-IN" dirty="0"/>
          </a:p>
        </p:txBody>
      </p:sp>
      <p:sp>
        <p:nvSpPr>
          <p:cNvPr id="5" name="TextBox 4">
            <a:extLst>
              <a:ext uri="{FF2B5EF4-FFF2-40B4-BE49-F238E27FC236}">
                <a16:creationId xmlns:a16="http://schemas.microsoft.com/office/drawing/2014/main" id="{0BEF34E4-C237-F244-7A82-376EF2FEFAD1}"/>
              </a:ext>
            </a:extLst>
          </p:cNvPr>
          <p:cNvSpPr txBox="1"/>
          <p:nvPr/>
        </p:nvSpPr>
        <p:spPr>
          <a:xfrm>
            <a:off x="376310" y="483162"/>
            <a:ext cx="6098344" cy="395749"/>
          </a:xfrm>
          <a:prstGeom prst="rect">
            <a:avLst/>
          </a:prstGeom>
          <a:noFill/>
        </p:spPr>
        <p:txBody>
          <a:bodyPr wrap="square">
            <a:spAutoFit/>
          </a:bodyPr>
          <a:lstStyle/>
          <a:p>
            <a:pPr marL="0" indent="0">
              <a:lnSpc>
                <a:spcPct val="120000"/>
              </a:lnSpc>
              <a:buNone/>
            </a:pPr>
            <a:r>
              <a:rPr lang="en-IN" sz="1800" b="1" dirty="0">
                <a:effectLst/>
                <a:latin typeface="Times New Roman" panose="02020603050405020304" pitchFamily="18" charset="0"/>
                <a:ea typeface="Times New Roman" panose="02020603050405020304" pitchFamily="18" charset="0"/>
              </a:rPr>
              <a:t>Types of Ecological Succession……</a:t>
            </a:r>
            <a:endParaRPr lang="en-IN"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384352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ADC2E-B8AD-7FFE-C7B6-89CD3F84ECFA}"/>
              </a:ext>
            </a:extLst>
          </p:cNvPr>
          <p:cNvSpPr>
            <a:spLocks noGrp="1"/>
          </p:cNvSpPr>
          <p:nvPr>
            <p:ph type="title"/>
          </p:nvPr>
        </p:nvSpPr>
        <p:spPr/>
        <p:txBody>
          <a:bodyPr>
            <a:normAutofit fontScale="90000"/>
          </a:bodyPr>
          <a:lstStyle/>
          <a:p>
            <a:pPr algn="ctr"/>
            <a:br>
              <a:rPr lang="en-IN" sz="4400" b="1" dirty="0">
                <a:effectLst/>
                <a:latin typeface="Times New Roman" panose="02020603050405020304" pitchFamily="18" charset="0"/>
                <a:ea typeface="Times New Roman" panose="02020603050405020304" pitchFamily="18" charset="0"/>
              </a:rPr>
            </a:br>
            <a:r>
              <a:rPr lang="en-IN" sz="4400" b="1" dirty="0">
                <a:effectLst/>
                <a:latin typeface="Times New Roman" panose="02020603050405020304" pitchFamily="18" charset="0"/>
                <a:ea typeface="Times New Roman" panose="02020603050405020304" pitchFamily="18" charset="0"/>
              </a:rPr>
              <a:t>Importance of Ecological Succession:</a:t>
            </a:r>
            <a:br>
              <a:rPr lang="en-IN" sz="4400" dirty="0">
                <a:effectLst/>
                <a:latin typeface="Times New Roman" panose="02020603050405020304" pitchFamily="18" charset="0"/>
                <a:ea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DC1B7845-34B6-6B49-84F0-398D1F7208B0}"/>
              </a:ext>
            </a:extLst>
          </p:cNvPr>
          <p:cNvSpPr>
            <a:spLocks noGrp="1"/>
          </p:cNvSpPr>
          <p:nvPr>
            <p:ph idx="1"/>
          </p:nvPr>
        </p:nvSpPr>
        <p:spPr/>
        <p:txBody>
          <a:bodyPr>
            <a:normAutofit fontScale="92500" lnSpcReduction="20000"/>
          </a:bodyPr>
          <a:lstStyle/>
          <a:p>
            <a:pPr marL="457200" lvl="1" indent="0" algn="just">
              <a:lnSpc>
                <a:spcPct val="200000"/>
              </a:lnSpc>
              <a:buSzPts val="1000"/>
              <a:buNone/>
              <a:tabLst>
                <a:tab pos="457200" algn="l"/>
              </a:tabLst>
            </a:pPr>
            <a:r>
              <a:rPr lang="en-IN" dirty="0">
                <a:effectLst/>
                <a:latin typeface="Times New Roman" panose="02020603050405020304" pitchFamily="18" charset="0"/>
                <a:ea typeface="Times New Roman" panose="02020603050405020304" pitchFamily="18" charset="0"/>
              </a:rPr>
              <a:t>1</a:t>
            </a:r>
            <a:r>
              <a:rPr lang="en-IN" b="1" dirty="0">
                <a:effectLst/>
                <a:latin typeface="Times New Roman" panose="02020603050405020304" pitchFamily="18" charset="0"/>
                <a:ea typeface="Times New Roman" panose="02020603050405020304" pitchFamily="18" charset="0"/>
              </a:rPr>
              <a:t>. </a:t>
            </a:r>
            <a:r>
              <a:rPr lang="en-IN" sz="2600" dirty="0">
                <a:effectLst/>
                <a:latin typeface="Times New Roman" panose="02020603050405020304" pitchFamily="18" charset="0"/>
                <a:ea typeface="Times New Roman" panose="02020603050405020304" pitchFamily="18" charset="0"/>
              </a:rPr>
              <a:t>Promotes biodiversity by allowing different species to establish over time.</a:t>
            </a:r>
          </a:p>
          <a:p>
            <a:pPr marL="457200" lvl="1" indent="0" algn="just">
              <a:lnSpc>
                <a:spcPct val="200000"/>
              </a:lnSpc>
              <a:buSzPts val="1000"/>
              <a:buNone/>
              <a:tabLst>
                <a:tab pos="457200" algn="l"/>
              </a:tabLst>
            </a:pPr>
            <a:r>
              <a:rPr lang="en-IN" sz="2600" dirty="0">
                <a:effectLst/>
                <a:latin typeface="Times New Roman" panose="02020603050405020304" pitchFamily="18" charset="0"/>
                <a:ea typeface="Times New Roman" panose="02020603050405020304" pitchFamily="18" charset="0"/>
              </a:rPr>
              <a:t>2. Restores ecosystems after disturbances, helping maintain ecological balance.</a:t>
            </a:r>
          </a:p>
          <a:p>
            <a:pPr marL="457200" lvl="1" indent="0" algn="just">
              <a:lnSpc>
                <a:spcPct val="200000"/>
              </a:lnSpc>
              <a:buSzPts val="1000"/>
              <a:buNone/>
              <a:tabLst>
                <a:tab pos="457200" algn="l"/>
              </a:tabLst>
            </a:pPr>
            <a:r>
              <a:rPr lang="en-IN" sz="2600" dirty="0">
                <a:effectLst/>
                <a:latin typeface="Times New Roman" panose="02020603050405020304" pitchFamily="18" charset="0"/>
                <a:ea typeface="Times New Roman" panose="02020603050405020304" pitchFamily="18" charset="0"/>
              </a:rPr>
              <a:t>3. Improves soil quality and nutrient cycling, which benefits plant and animal communities.</a:t>
            </a:r>
          </a:p>
          <a:p>
            <a:pPr marL="0" indent="0" algn="just">
              <a:lnSpc>
                <a:spcPct val="200000"/>
              </a:lnSpc>
              <a:buNone/>
            </a:pPr>
            <a:r>
              <a:rPr lang="en-IN" sz="2600" dirty="0">
                <a:effectLst/>
                <a:latin typeface="Times New Roman" panose="02020603050405020304" pitchFamily="18" charset="0"/>
                <a:ea typeface="Times New Roman" panose="02020603050405020304" pitchFamily="18" charset="0"/>
              </a:rPr>
              <a:t>Overall, ecological succession is a natural and essential process for the regeneration and sustainability of ecosystems.</a:t>
            </a:r>
          </a:p>
          <a:p>
            <a:pPr marL="0" indent="0">
              <a:buNone/>
            </a:pPr>
            <a:endParaRPr lang="en-IN" dirty="0"/>
          </a:p>
        </p:txBody>
      </p:sp>
    </p:spTree>
    <p:extLst>
      <p:ext uri="{BB962C8B-B14F-4D97-AF65-F5344CB8AC3E}">
        <p14:creationId xmlns:p14="http://schemas.microsoft.com/office/powerpoint/2010/main" val="9403278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EFD55-D89C-9DE8-6846-9B90662E88C4}"/>
              </a:ext>
            </a:extLst>
          </p:cNvPr>
          <p:cNvSpPr>
            <a:spLocks noGrp="1"/>
          </p:cNvSpPr>
          <p:nvPr>
            <p:ph type="title"/>
          </p:nvPr>
        </p:nvSpPr>
        <p:spPr>
          <a:xfrm>
            <a:off x="956187" y="483112"/>
            <a:ext cx="10515600" cy="1325563"/>
          </a:xfrm>
        </p:spPr>
        <p:txBody>
          <a:bodyPr>
            <a:normAutofit/>
          </a:bodyPr>
          <a:lstStyle/>
          <a:p>
            <a:pPr algn="just"/>
            <a:r>
              <a:rPr lang="en-IN" sz="4000" b="1" dirty="0">
                <a:latin typeface="Times New Roman" panose="02020603050405020304" pitchFamily="18" charset="0"/>
                <a:cs typeface="Times New Roman" panose="02020603050405020304" pitchFamily="18" charset="0"/>
              </a:rPr>
              <a:t>Case Studies</a:t>
            </a:r>
          </a:p>
        </p:txBody>
      </p:sp>
      <p:sp>
        <p:nvSpPr>
          <p:cNvPr id="3" name="Content Placeholder 2">
            <a:extLst>
              <a:ext uri="{FF2B5EF4-FFF2-40B4-BE49-F238E27FC236}">
                <a16:creationId xmlns:a16="http://schemas.microsoft.com/office/drawing/2014/main" id="{87583BF1-D723-9DE0-0FA5-24B3FBE769F5}"/>
              </a:ext>
            </a:extLst>
          </p:cNvPr>
          <p:cNvSpPr>
            <a:spLocks noGrp="1"/>
          </p:cNvSpPr>
          <p:nvPr>
            <p:ph idx="1"/>
          </p:nvPr>
        </p:nvSpPr>
        <p:spPr>
          <a:xfrm>
            <a:off x="1782097" y="2177385"/>
            <a:ext cx="10515600" cy="2173389"/>
          </a:xfrm>
        </p:spPr>
        <p:txBody>
          <a:bodyPr/>
          <a:lstStyle/>
          <a:p>
            <a:pPr marL="514350" indent="-514350" algn="just">
              <a:buAutoNum type="alphaLcParenR"/>
            </a:pPr>
            <a:r>
              <a:rPr lang="en-IN" dirty="0">
                <a:latin typeface="Times New Roman" panose="02020603050405020304" pitchFamily="18" charset="0"/>
                <a:cs typeface="Times New Roman" panose="02020603050405020304" pitchFamily="18" charset="0"/>
              </a:rPr>
              <a:t>Forest ecosystem</a:t>
            </a:r>
          </a:p>
          <a:p>
            <a:pPr marL="514350" indent="-514350" algn="just">
              <a:buAutoNum type="alphaLcParenR"/>
            </a:pPr>
            <a:r>
              <a:rPr lang="en-IN" dirty="0">
                <a:latin typeface="Times New Roman" panose="02020603050405020304" pitchFamily="18" charset="0"/>
                <a:cs typeface="Times New Roman" panose="02020603050405020304" pitchFamily="18" charset="0"/>
              </a:rPr>
              <a:t>Grassland ecosystem</a:t>
            </a:r>
          </a:p>
          <a:p>
            <a:pPr marL="514350" indent="-514350" algn="just">
              <a:buAutoNum type="alphaLcParenR"/>
            </a:pPr>
            <a:r>
              <a:rPr lang="en-IN" dirty="0">
                <a:latin typeface="Times New Roman" panose="02020603050405020304" pitchFamily="18" charset="0"/>
                <a:cs typeface="Times New Roman" panose="02020603050405020304" pitchFamily="18" charset="0"/>
              </a:rPr>
              <a:t>Aquatic ecosystems (Ponds, streams, lakes, rivers)</a:t>
            </a:r>
          </a:p>
          <a:p>
            <a:pPr marL="514350" indent="-514350" algn="just">
              <a:buAutoNum type="alphaLcParenR"/>
            </a:pPr>
            <a:r>
              <a:rPr lang="en-IN" dirty="0">
                <a:latin typeface="Times New Roman" panose="02020603050405020304" pitchFamily="18" charset="0"/>
                <a:cs typeface="Times New Roman" panose="02020603050405020304" pitchFamily="18" charset="0"/>
              </a:rPr>
              <a:t>Mountain ecosystem</a:t>
            </a:r>
          </a:p>
          <a:p>
            <a:pPr marL="0" indent="0">
              <a:buNone/>
            </a:pPr>
            <a:endParaRPr lang="en-IN" dirty="0"/>
          </a:p>
        </p:txBody>
      </p:sp>
    </p:spTree>
    <p:extLst>
      <p:ext uri="{BB962C8B-B14F-4D97-AF65-F5344CB8AC3E}">
        <p14:creationId xmlns:p14="http://schemas.microsoft.com/office/powerpoint/2010/main" val="1849470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E2DAE-F239-135A-1588-410698CDD274}"/>
              </a:ext>
            </a:extLst>
          </p:cNvPr>
          <p:cNvSpPr>
            <a:spLocks noGrp="1"/>
          </p:cNvSpPr>
          <p:nvPr>
            <p:ph type="title"/>
          </p:nvPr>
        </p:nvSpPr>
        <p:spPr/>
        <p:txBody>
          <a:bodyPr>
            <a:normAutofit/>
          </a:bodyPr>
          <a:lstStyle/>
          <a:p>
            <a:pPr algn="ctr"/>
            <a:r>
              <a:rPr lang="en-IN" sz="4000" b="1" dirty="0">
                <a:latin typeface="Times New Roman" panose="02020603050405020304" pitchFamily="18" charset="0"/>
                <a:cs typeface="Times New Roman" panose="02020603050405020304" pitchFamily="18" charset="0"/>
              </a:rPr>
              <a:t>Forest Ecosystem</a:t>
            </a:r>
          </a:p>
        </p:txBody>
      </p:sp>
      <p:sp>
        <p:nvSpPr>
          <p:cNvPr id="3" name="Content Placeholder 2">
            <a:extLst>
              <a:ext uri="{FF2B5EF4-FFF2-40B4-BE49-F238E27FC236}">
                <a16:creationId xmlns:a16="http://schemas.microsoft.com/office/drawing/2014/main" id="{E2E1C573-8E5C-1C3C-AC43-F8F9CC955C09}"/>
              </a:ext>
            </a:extLst>
          </p:cNvPr>
          <p:cNvSpPr>
            <a:spLocks noGrp="1"/>
          </p:cNvSpPr>
          <p:nvPr>
            <p:ph idx="1"/>
          </p:nvPr>
        </p:nvSpPr>
        <p:spPr>
          <a:xfrm>
            <a:off x="838200" y="1471663"/>
            <a:ext cx="10515600" cy="4825898"/>
          </a:xfrm>
        </p:spPr>
        <p:txBody>
          <a:bodyPr>
            <a:normAutofit lnSpcReduction="10000"/>
          </a:bodyPr>
          <a:lstStyle/>
          <a:p>
            <a:pPr marL="0" indent="0" algn="just">
              <a:lnSpc>
                <a:spcPct val="100000"/>
              </a:lnSpc>
              <a:buNone/>
            </a:pPr>
            <a:r>
              <a:rPr lang="en-IN" sz="2000" dirty="0">
                <a:effectLst/>
                <a:latin typeface="Times New Roman" panose="02020603050405020304" pitchFamily="18" charset="0"/>
                <a:ea typeface="Times New Roman" panose="02020603050405020304" pitchFamily="18" charset="0"/>
              </a:rPr>
              <a:t>A forest ecosystem is a natural community dominated by trees and other vegetation that interact with animals, microorganisms, soil, climate, and atmospheric conditions. Forest ecosystems are among the most biodiverse habitats on Earth, playing a critical role in maintaining ecological balance.</a:t>
            </a:r>
          </a:p>
          <a:p>
            <a:pPr marL="0" indent="0" algn="just">
              <a:buNone/>
            </a:pPr>
            <a:r>
              <a:rPr lang="en-IN" sz="1800" b="1" dirty="0">
                <a:effectLst/>
                <a:latin typeface="Times New Roman" panose="02020603050405020304" pitchFamily="18" charset="0"/>
                <a:ea typeface="Times New Roman" panose="02020603050405020304" pitchFamily="18" charset="0"/>
              </a:rPr>
              <a:t>Types of Forest Ecosystems</a:t>
            </a:r>
            <a:endParaRPr lang="en-IN" sz="18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tabLst>
                <a:tab pos="457200" algn="l"/>
              </a:tabLst>
            </a:pPr>
            <a:r>
              <a:rPr lang="en-IN" sz="1800" b="1" dirty="0">
                <a:effectLst/>
                <a:latin typeface="Times New Roman" panose="02020603050405020304" pitchFamily="18" charset="0"/>
                <a:ea typeface="Times New Roman" panose="02020603050405020304" pitchFamily="18" charset="0"/>
              </a:rPr>
              <a:t>Tropical Rainforests</a:t>
            </a:r>
            <a:endParaRPr lang="en-IN" sz="1800" dirty="0">
              <a:effectLst/>
              <a:latin typeface="Times New Roman" panose="02020603050405020304" pitchFamily="18" charset="0"/>
              <a:ea typeface="Times New Roman" panose="02020603050405020304" pitchFamily="18" charset="0"/>
            </a:endParaRPr>
          </a:p>
          <a:p>
            <a:pPr marL="914400" lvl="2" indent="0" algn="just">
              <a:buSzPts val="1000"/>
              <a:buNone/>
              <a:tabLst>
                <a:tab pos="914400" algn="l"/>
              </a:tabLst>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Found near the equator, such as the Amazon Basin.</a:t>
            </a:r>
          </a:p>
          <a:p>
            <a:pPr marL="914400" lvl="2" indent="0" algn="just">
              <a:buSzPts val="1000"/>
              <a:buNone/>
              <a:tabLst>
                <a:tab pos="914400" algn="l"/>
              </a:tabLst>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High biodiversity and dense vegetation.</a:t>
            </a:r>
          </a:p>
          <a:p>
            <a:pPr marL="914400" lvl="2" indent="0" algn="just">
              <a:buSzPts val="1000"/>
              <a:buNone/>
              <a:tabLst>
                <a:tab pos="914400" algn="l"/>
              </a:tabLst>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Warm temperatures and heavy rainfall year-round.</a:t>
            </a:r>
          </a:p>
          <a:p>
            <a:pPr marL="342900" lvl="0" indent="-342900" algn="just">
              <a:buFont typeface="+mj-lt"/>
              <a:buAutoNum type="arabicPeriod"/>
              <a:tabLst>
                <a:tab pos="457200" algn="l"/>
              </a:tabLst>
            </a:pPr>
            <a:r>
              <a:rPr lang="en-IN" sz="1800" b="1" dirty="0">
                <a:effectLst/>
                <a:latin typeface="Times New Roman" panose="02020603050405020304" pitchFamily="18" charset="0"/>
                <a:ea typeface="Times New Roman" panose="02020603050405020304" pitchFamily="18" charset="0"/>
              </a:rPr>
              <a:t>Temperate Forests</a:t>
            </a:r>
            <a:endParaRPr lang="en-IN" sz="1800" dirty="0">
              <a:effectLst/>
              <a:latin typeface="Times New Roman" panose="02020603050405020304" pitchFamily="18" charset="0"/>
              <a:ea typeface="Times New Roman" panose="02020603050405020304" pitchFamily="18" charset="0"/>
            </a:endParaRPr>
          </a:p>
          <a:p>
            <a:pPr marL="914400" lvl="2" indent="0" algn="just">
              <a:buSzPts val="1000"/>
              <a:buNone/>
              <a:tabLst>
                <a:tab pos="914400" algn="l"/>
              </a:tabLst>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Found in regions with distinct seasons (e.g., Eastern USA, Europe).</a:t>
            </a:r>
          </a:p>
          <a:p>
            <a:pPr marL="914400" lvl="2" indent="0" algn="just">
              <a:buSzPts val="1000"/>
              <a:buNone/>
              <a:tabLst>
                <a:tab pos="914400" algn="l"/>
              </a:tabLst>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Can be deciduous (shedding leaves seasonally) or coniferous (evergreens).</a:t>
            </a:r>
          </a:p>
          <a:p>
            <a:pPr marL="342900" lvl="0" indent="-342900" algn="just">
              <a:buFont typeface="+mj-lt"/>
              <a:buAutoNum type="arabicPeriod"/>
              <a:tabLst>
                <a:tab pos="457200" algn="l"/>
              </a:tabLst>
            </a:pPr>
            <a:r>
              <a:rPr lang="en-IN" sz="1800" b="1" dirty="0">
                <a:effectLst/>
                <a:latin typeface="Times New Roman" panose="02020603050405020304" pitchFamily="18" charset="0"/>
                <a:ea typeface="Times New Roman" panose="02020603050405020304" pitchFamily="18" charset="0"/>
              </a:rPr>
              <a:t>Boreal Forests (Taiga)</a:t>
            </a:r>
            <a:endParaRPr lang="en-IN" sz="1800" dirty="0">
              <a:effectLst/>
              <a:latin typeface="Times New Roman" panose="02020603050405020304" pitchFamily="18" charset="0"/>
              <a:ea typeface="Times New Roman" panose="02020603050405020304" pitchFamily="18" charset="0"/>
            </a:endParaRPr>
          </a:p>
          <a:p>
            <a:pPr marL="914400" lvl="2" indent="0" algn="just">
              <a:buSzPts val="1000"/>
              <a:buNone/>
              <a:tabLst>
                <a:tab pos="914400" algn="l"/>
              </a:tabLst>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Found in colder regions (e.g., Canada, Siberia).</a:t>
            </a:r>
          </a:p>
          <a:p>
            <a:pPr marL="914400" lvl="2" indent="0" algn="just">
              <a:buSzPts val="1000"/>
              <a:buNone/>
              <a:tabLst>
                <a:tab pos="914400" algn="l"/>
              </a:tabLst>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Dominated by coniferous trees like spruce and fir.</a:t>
            </a:r>
          </a:p>
          <a:p>
            <a:pPr marL="914400" lvl="2" indent="0" algn="just">
              <a:buSzPts val="1000"/>
              <a:buNone/>
              <a:tabLst>
                <a:tab pos="914400" algn="l"/>
              </a:tabLst>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Short summers and long, cold winters.</a:t>
            </a:r>
          </a:p>
          <a:p>
            <a:pPr marL="0" indent="0">
              <a:buNone/>
            </a:pPr>
            <a:endParaRPr lang="en-IN" dirty="0"/>
          </a:p>
        </p:txBody>
      </p:sp>
    </p:spTree>
    <p:extLst>
      <p:ext uri="{BB962C8B-B14F-4D97-AF65-F5344CB8AC3E}">
        <p14:creationId xmlns:p14="http://schemas.microsoft.com/office/powerpoint/2010/main" val="1595582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8237E-2F51-D88C-FB7B-F161671F8348}"/>
              </a:ext>
            </a:extLst>
          </p:cNvPr>
          <p:cNvSpPr>
            <a:spLocks noGrp="1"/>
          </p:cNvSpPr>
          <p:nvPr>
            <p:ph type="title"/>
          </p:nvPr>
        </p:nvSpPr>
        <p:spPr/>
        <p:txBody>
          <a:bodyPr>
            <a:normAutofit fontScale="90000"/>
          </a:bodyPr>
          <a:lstStyle/>
          <a:p>
            <a:pPr algn="ctr"/>
            <a:br>
              <a:rPr lang="en-IN" sz="3600" b="1" dirty="0">
                <a:effectLst/>
                <a:latin typeface="Times New Roman" panose="02020603050405020304" pitchFamily="18" charset="0"/>
                <a:ea typeface="Times New Roman" panose="02020603050405020304" pitchFamily="18" charset="0"/>
              </a:rPr>
            </a:br>
            <a:r>
              <a:rPr lang="en-IN" b="1" dirty="0">
                <a:effectLst/>
                <a:latin typeface="Times New Roman" panose="02020603050405020304" pitchFamily="18" charset="0"/>
                <a:ea typeface="Times New Roman" panose="02020603050405020304" pitchFamily="18" charset="0"/>
              </a:rPr>
              <a:t>Importance of Environmental Studies</a:t>
            </a:r>
            <a:br>
              <a:rPr lang="en-IN" sz="3600" dirty="0">
                <a:effectLst/>
                <a:latin typeface="Times New Roman" panose="02020603050405020304" pitchFamily="18" charset="0"/>
                <a:ea typeface="Times New Roman" panose="02020603050405020304" pitchFamily="18" charset="0"/>
              </a:rPr>
            </a:br>
            <a:endParaRPr lang="en-IN" sz="3600" dirty="0"/>
          </a:p>
        </p:txBody>
      </p:sp>
      <p:sp>
        <p:nvSpPr>
          <p:cNvPr id="3" name="Content Placeholder 2">
            <a:extLst>
              <a:ext uri="{FF2B5EF4-FFF2-40B4-BE49-F238E27FC236}">
                <a16:creationId xmlns:a16="http://schemas.microsoft.com/office/drawing/2014/main" id="{256A0613-E38C-408B-426B-14548C7D7213}"/>
              </a:ext>
            </a:extLst>
          </p:cNvPr>
          <p:cNvSpPr>
            <a:spLocks noGrp="1"/>
          </p:cNvSpPr>
          <p:nvPr>
            <p:ph idx="1"/>
          </p:nvPr>
        </p:nvSpPr>
        <p:spPr>
          <a:xfrm>
            <a:off x="852268" y="1477106"/>
            <a:ext cx="10515600" cy="4761461"/>
          </a:xfrm>
        </p:spPr>
        <p:txBody>
          <a:bodyPr>
            <a:normAutofit lnSpcReduction="10000"/>
          </a:bodyPr>
          <a:lstStyle/>
          <a:p>
            <a:pPr marL="342900" lvl="0" indent="-342900" algn="just">
              <a:buSzPts val="1000"/>
              <a:buFont typeface="Symbol" panose="05050102010706020507" pitchFamily="18" charset="2"/>
              <a:buChar char=""/>
              <a:tabLst>
                <a:tab pos="457200" algn="l"/>
              </a:tabLst>
            </a:pPr>
            <a:endParaRPr lang="en-IN" sz="2000" b="1"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anose="05050102010706020507" pitchFamily="18" charset="2"/>
              <a:buChar char=""/>
              <a:tabLst>
                <a:tab pos="457200" algn="l"/>
              </a:tabLst>
            </a:pPr>
            <a:r>
              <a:rPr lang="en-IN" sz="2400" b="1" dirty="0">
                <a:effectLst/>
                <a:latin typeface="Times New Roman" panose="02020603050405020304" pitchFamily="18" charset="0"/>
                <a:ea typeface="Times New Roman" panose="02020603050405020304" pitchFamily="18" charset="0"/>
              </a:rPr>
              <a:t>Interconnectedness of Nature and Society:</a:t>
            </a:r>
            <a:r>
              <a:rPr lang="en-IN" sz="2400" dirty="0">
                <a:effectLst/>
                <a:latin typeface="Times New Roman" panose="02020603050405020304" pitchFamily="18" charset="0"/>
                <a:ea typeface="Times New Roman" panose="02020603050405020304" pitchFamily="18" charset="0"/>
              </a:rPr>
              <a:t> It helps us understand how human actions affect the environment and how environmental changes, in turn, affect human health, economies, and social systems.</a:t>
            </a:r>
          </a:p>
          <a:p>
            <a:pPr marL="342900" lvl="0" indent="-342900" algn="just">
              <a:buSzPts val="1000"/>
              <a:buFont typeface="Symbol" panose="05050102010706020507" pitchFamily="18" charset="2"/>
              <a:buChar char=""/>
              <a:tabLst>
                <a:tab pos="457200" algn="l"/>
              </a:tabLst>
            </a:pPr>
            <a:r>
              <a:rPr lang="en-IN" sz="2400" b="1" dirty="0">
                <a:effectLst/>
                <a:latin typeface="Times New Roman" panose="02020603050405020304" pitchFamily="18" charset="0"/>
                <a:ea typeface="Times New Roman" panose="02020603050405020304" pitchFamily="18" charset="0"/>
              </a:rPr>
              <a:t>Solving Global Challenges:</a:t>
            </a:r>
            <a:r>
              <a:rPr lang="en-IN" sz="2400" dirty="0">
                <a:effectLst/>
                <a:latin typeface="Times New Roman" panose="02020603050405020304" pitchFamily="18" charset="0"/>
                <a:ea typeface="Times New Roman" panose="02020603050405020304" pitchFamily="18" charset="0"/>
              </a:rPr>
              <a:t> Environmental Studies provides the knowledge and tools needed to address critical issues like climate change, resource depletion, pollution, and food security.</a:t>
            </a:r>
          </a:p>
          <a:p>
            <a:pPr marL="342900" lvl="0" indent="-342900" algn="just">
              <a:buSzPts val="1000"/>
              <a:buFont typeface="Symbol" panose="05050102010706020507" pitchFamily="18" charset="2"/>
              <a:buChar char=""/>
              <a:tabLst>
                <a:tab pos="457200" algn="l"/>
              </a:tabLst>
            </a:pPr>
            <a:r>
              <a:rPr lang="en-IN" sz="2400" b="1" dirty="0">
                <a:effectLst/>
                <a:latin typeface="Times New Roman" panose="02020603050405020304" pitchFamily="18" charset="0"/>
                <a:ea typeface="Times New Roman" panose="02020603050405020304" pitchFamily="18" charset="0"/>
              </a:rPr>
              <a:t>Sustainable Development:</a:t>
            </a:r>
            <a:r>
              <a:rPr lang="en-IN" sz="2400" dirty="0">
                <a:effectLst/>
                <a:latin typeface="Times New Roman" panose="02020603050405020304" pitchFamily="18" charset="0"/>
                <a:ea typeface="Times New Roman" panose="02020603050405020304" pitchFamily="18" charset="0"/>
              </a:rPr>
              <a:t> The field promotes practices that ensure the long-term health and well-being of both humans and the environment, encouraging a shift from exploitative practices to more sustainable ones.</a:t>
            </a:r>
          </a:p>
          <a:p>
            <a:pPr marL="0" indent="0" algn="just">
              <a:buNone/>
            </a:pPr>
            <a:r>
              <a:rPr lang="en-IN" sz="2400" dirty="0">
                <a:effectLst/>
                <a:latin typeface="Times New Roman" panose="02020603050405020304" pitchFamily="18" charset="0"/>
                <a:ea typeface="Times New Roman" panose="02020603050405020304" pitchFamily="18" charset="0"/>
              </a:rPr>
              <a:t>Environmental Studies plays a critical role in educating individuals to become environmentally conscious citizens who can contribute to solving the pressing environmental challenges of our time.</a:t>
            </a:r>
          </a:p>
        </p:txBody>
      </p:sp>
    </p:spTree>
    <p:extLst>
      <p:ext uri="{BB962C8B-B14F-4D97-AF65-F5344CB8AC3E}">
        <p14:creationId xmlns:p14="http://schemas.microsoft.com/office/powerpoint/2010/main" val="35468558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FEBBE-33BD-44EE-0F67-BDA8C16702E9}"/>
              </a:ext>
            </a:extLst>
          </p:cNvPr>
          <p:cNvSpPr>
            <a:spLocks noGrp="1"/>
          </p:cNvSpPr>
          <p:nvPr>
            <p:ph type="title"/>
          </p:nvPr>
        </p:nvSpPr>
        <p:spPr/>
        <p:txBody>
          <a:bodyPr>
            <a:normAutofit fontScale="90000"/>
          </a:bodyPr>
          <a:lstStyle/>
          <a:p>
            <a:pPr algn="ctr"/>
            <a:br>
              <a:rPr lang="en-IN" sz="4400" b="1" dirty="0">
                <a:effectLst/>
                <a:latin typeface="Times New Roman" panose="02020603050405020304" pitchFamily="18" charset="0"/>
                <a:ea typeface="Times New Roman" panose="02020603050405020304" pitchFamily="18" charset="0"/>
              </a:rPr>
            </a:br>
            <a:r>
              <a:rPr lang="en-IN" sz="4400" b="1" dirty="0">
                <a:effectLst/>
                <a:latin typeface="Times New Roman" panose="02020603050405020304" pitchFamily="18" charset="0"/>
                <a:ea typeface="Times New Roman" panose="02020603050405020304" pitchFamily="18" charset="0"/>
              </a:rPr>
              <a:t>Threats to Forest Ecosystems and its conservation</a:t>
            </a:r>
            <a:br>
              <a:rPr lang="en-IN" sz="4400" dirty="0">
                <a:effectLst/>
                <a:latin typeface="Times New Roman" panose="02020603050405020304" pitchFamily="18" charset="0"/>
                <a:ea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35646FF7-4F02-5D56-5C65-25214E7BBCB0}"/>
              </a:ext>
            </a:extLst>
          </p:cNvPr>
          <p:cNvSpPr>
            <a:spLocks noGrp="1"/>
          </p:cNvSpPr>
          <p:nvPr>
            <p:ph idx="1"/>
          </p:nvPr>
        </p:nvSpPr>
        <p:spPr>
          <a:xfrm>
            <a:off x="838200" y="1690688"/>
            <a:ext cx="10515600" cy="4802187"/>
          </a:xfrm>
        </p:spPr>
        <p:txBody>
          <a:bodyPr>
            <a:normAutofit lnSpcReduction="10000"/>
          </a:bodyPr>
          <a:lstStyle/>
          <a:p>
            <a:pPr marL="0" indent="0" algn="just">
              <a:lnSpc>
                <a:spcPct val="100000"/>
              </a:lnSpc>
              <a:buSzPts val="1000"/>
              <a:buNone/>
              <a:tabLst>
                <a:tab pos="457200" algn="l"/>
              </a:tabLst>
            </a:pPr>
            <a:r>
              <a:rPr lang="en-IN" sz="2200" b="1" dirty="0">
                <a:effectLst/>
                <a:latin typeface="Times New Roman" panose="02020603050405020304" pitchFamily="18" charset="0"/>
                <a:ea typeface="Times New Roman" panose="02020603050405020304" pitchFamily="18" charset="0"/>
              </a:rPr>
              <a:t>Threats:</a:t>
            </a:r>
          </a:p>
          <a:p>
            <a:pPr marL="457200" lvl="1" indent="0" algn="just">
              <a:lnSpc>
                <a:spcPct val="100000"/>
              </a:lnSpc>
              <a:buSzPts val="1000"/>
              <a:buNone/>
              <a:tabLst>
                <a:tab pos="457200" algn="l"/>
              </a:tabLst>
            </a:pPr>
            <a:r>
              <a:rPr lang="en-IN" sz="1800" b="1" dirty="0">
                <a:effectLst/>
                <a:latin typeface="Times New Roman" panose="02020603050405020304" pitchFamily="18" charset="0"/>
                <a:ea typeface="Times New Roman" panose="02020603050405020304" pitchFamily="18" charset="0"/>
              </a:rPr>
              <a:t>Deforestation</a:t>
            </a:r>
            <a:r>
              <a:rPr lang="en-IN" sz="1800" dirty="0">
                <a:effectLst/>
                <a:latin typeface="Times New Roman" panose="02020603050405020304" pitchFamily="18" charset="0"/>
                <a:ea typeface="Times New Roman" panose="02020603050405020304" pitchFamily="18" charset="0"/>
              </a:rPr>
              <a:t>: Driven by agriculture, logging, and urbanization.</a:t>
            </a:r>
          </a:p>
          <a:p>
            <a:pPr marL="457200" lvl="1" indent="0" algn="just">
              <a:lnSpc>
                <a:spcPct val="100000"/>
              </a:lnSpc>
              <a:buSzPts val="1000"/>
              <a:buNone/>
              <a:tabLst>
                <a:tab pos="457200" algn="l"/>
              </a:tabLst>
            </a:pPr>
            <a:r>
              <a:rPr lang="en-IN" sz="1800" b="1" dirty="0">
                <a:effectLst/>
                <a:latin typeface="Times New Roman" panose="02020603050405020304" pitchFamily="18" charset="0"/>
                <a:ea typeface="Times New Roman" panose="02020603050405020304" pitchFamily="18" charset="0"/>
              </a:rPr>
              <a:t>Climate Change</a:t>
            </a:r>
            <a:r>
              <a:rPr lang="en-IN" sz="1800" dirty="0">
                <a:effectLst/>
                <a:latin typeface="Times New Roman" panose="02020603050405020304" pitchFamily="18" charset="0"/>
                <a:ea typeface="Times New Roman" panose="02020603050405020304" pitchFamily="18" charset="0"/>
              </a:rPr>
              <a:t>: Alters temperature and precipitation patterns.</a:t>
            </a:r>
          </a:p>
          <a:p>
            <a:pPr marL="457200" lvl="1" indent="0" algn="just">
              <a:lnSpc>
                <a:spcPct val="100000"/>
              </a:lnSpc>
              <a:buSzPts val="1000"/>
              <a:buNone/>
              <a:tabLst>
                <a:tab pos="457200" algn="l"/>
              </a:tabLst>
            </a:pPr>
            <a:r>
              <a:rPr lang="en-IN" sz="1800" b="1" dirty="0">
                <a:effectLst/>
                <a:latin typeface="Times New Roman" panose="02020603050405020304" pitchFamily="18" charset="0"/>
                <a:ea typeface="Times New Roman" panose="02020603050405020304" pitchFamily="18" charset="0"/>
              </a:rPr>
              <a:t>Pollution</a:t>
            </a:r>
            <a:r>
              <a:rPr lang="en-IN" sz="1800" dirty="0">
                <a:effectLst/>
                <a:latin typeface="Times New Roman" panose="02020603050405020304" pitchFamily="18" charset="0"/>
                <a:ea typeface="Times New Roman" panose="02020603050405020304" pitchFamily="18" charset="0"/>
              </a:rPr>
              <a:t>: Contaminates air, water, and soil.</a:t>
            </a:r>
          </a:p>
          <a:p>
            <a:pPr marL="457200" lvl="1" indent="0" algn="just">
              <a:lnSpc>
                <a:spcPct val="100000"/>
              </a:lnSpc>
              <a:buSzPts val="1000"/>
              <a:buNone/>
              <a:tabLst>
                <a:tab pos="457200" algn="l"/>
              </a:tabLst>
            </a:pPr>
            <a:r>
              <a:rPr lang="en-IN" sz="1800" b="1" dirty="0">
                <a:effectLst/>
                <a:latin typeface="Times New Roman" panose="02020603050405020304" pitchFamily="18" charset="0"/>
                <a:ea typeface="Times New Roman" panose="02020603050405020304" pitchFamily="18" charset="0"/>
              </a:rPr>
              <a:t>Invasive Species</a:t>
            </a:r>
            <a:r>
              <a:rPr lang="en-IN" sz="1800" dirty="0">
                <a:effectLst/>
                <a:latin typeface="Times New Roman" panose="02020603050405020304" pitchFamily="18" charset="0"/>
                <a:ea typeface="Times New Roman" panose="02020603050405020304" pitchFamily="18" charset="0"/>
              </a:rPr>
              <a:t>: Disrupt native ecosystems.</a:t>
            </a:r>
          </a:p>
          <a:p>
            <a:pPr marL="0" indent="0" algn="just">
              <a:lnSpc>
                <a:spcPct val="100000"/>
              </a:lnSpc>
              <a:buNone/>
            </a:pPr>
            <a:endParaRPr lang="en-IN" sz="1800" b="1" dirty="0">
              <a:effectLst/>
              <a:latin typeface="Times New Roman" panose="02020603050405020304" pitchFamily="18" charset="0"/>
              <a:ea typeface="Times New Roman" panose="02020603050405020304" pitchFamily="18" charset="0"/>
            </a:endParaRPr>
          </a:p>
          <a:p>
            <a:pPr marL="0" indent="0" algn="just">
              <a:lnSpc>
                <a:spcPct val="100000"/>
              </a:lnSpc>
              <a:buNone/>
            </a:pPr>
            <a:r>
              <a:rPr lang="en-IN" sz="2000" b="1" dirty="0">
                <a:effectLst/>
                <a:latin typeface="Times New Roman" panose="02020603050405020304" pitchFamily="18" charset="0"/>
                <a:ea typeface="Times New Roman" panose="02020603050405020304" pitchFamily="18" charset="0"/>
              </a:rPr>
              <a:t>Conservation Measures:</a:t>
            </a:r>
            <a:endParaRPr lang="en-IN" sz="2000" dirty="0">
              <a:effectLst/>
              <a:latin typeface="Times New Roman" panose="02020603050405020304" pitchFamily="18" charset="0"/>
              <a:ea typeface="Times New Roman" panose="02020603050405020304" pitchFamily="18" charset="0"/>
            </a:endParaRPr>
          </a:p>
          <a:p>
            <a:pPr marL="457200" lvl="1" indent="0" algn="just">
              <a:lnSpc>
                <a:spcPct val="100000"/>
              </a:lnSpc>
              <a:buSzPts val="1000"/>
              <a:buNone/>
              <a:tabLst>
                <a:tab pos="457200" algn="l"/>
              </a:tabLst>
            </a:pPr>
            <a:r>
              <a:rPr lang="en-IN" sz="1800" dirty="0">
                <a:effectLst/>
                <a:latin typeface="Times New Roman" panose="02020603050405020304" pitchFamily="18" charset="0"/>
                <a:ea typeface="Times New Roman" panose="02020603050405020304" pitchFamily="18" charset="0"/>
              </a:rPr>
              <a:t>Sustainable forestry practices.</a:t>
            </a:r>
          </a:p>
          <a:p>
            <a:pPr marL="457200" lvl="1" indent="0" algn="just">
              <a:lnSpc>
                <a:spcPct val="100000"/>
              </a:lnSpc>
              <a:buSzPts val="1000"/>
              <a:buNone/>
              <a:tabLst>
                <a:tab pos="457200" algn="l"/>
              </a:tabLst>
            </a:pPr>
            <a:r>
              <a:rPr lang="en-IN" sz="1800" dirty="0">
                <a:effectLst/>
                <a:latin typeface="Times New Roman" panose="02020603050405020304" pitchFamily="18" charset="0"/>
                <a:ea typeface="Times New Roman" panose="02020603050405020304" pitchFamily="18" charset="0"/>
              </a:rPr>
              <a:t>Afforestation and reforestation.</a:t>
            </a:r>
          </a:p>
          <a:p>
            <a:pPr marL="457200" lvl="1" indent="0" algn="just">
              <a:lnSpc>
                <a:spcPct val="100000"/>
              </a:lnSpc>
              <a:buSzPts val="1000"/>
              <a:buNone/>
              <a:tabLst>
                <a:tab pos="457200" algn="l"/>
              </a:tabLst>
            </a:pPr>
            <a:r>
              <a:rPr lang="en-IN" sz="1800" dirty="0">
                <a:effectLst/>
                <a:latin typeface="Times New Roman" panose="02020603050405020304" pitchFamily="18" charset="0"/>
                <a:ea typeface="Times New Roman" panose="02020603050405020304" pitchFamily="18" charset="0"/>
              </a:rPr>
              <a:t>Protected areas and wildlife reserves.</a:t>
            </a:r>
          </a:p>
          <a:p>
            <a:pPr marL="457200" lvl="1" indent="0" algn="just">
              <a:lnSpc>
                <a:spcPct val="100000"/>
              </a:lnSpc>
              <a:buSzPts val="1000"/>
              <a:buNone/>
              <a:tabLst>
                <a:tab pos="457200" algn="l"/>
              </a:tabLst>
            </a:pPr>
            <a:r>
              <a:rPr lang="en-IN" sz="1800" dirty="0">
                <a:effectLst/>
                <a:latin typeface="Times New Roman" panose="02020603050405020304" pitchFamily="18" charset="0"/>
                <a:ea typeface="Times New Roman" panose="02020603050405020304" pitchFamily="18" charset="0"/>
              </a:rPr>
              <a:t>International agreements like Reducing Emissions from Deforestation and Forest Degradation.</a:t>
            </a:r>
          </a:p>
          <a:p>
            <a:pPr marL="457200" lvl="1" indent="0" algn="just">
              <a:lnSpc>
                <a:spcPct val="100000"/>
              </a:lnSpc>
              <a:buNone/>
            </a:pPr>
            <a:endParaRPr lang="en-IN" sz="1800" dirty="0">
              <a:effectLst/>
              <a:latin typeface="Times New Roman" panose="02020603050405020304" pitchFamily="18" charset="0"/>
              <a:ea typeface="Times New Roman" panose="02020603050405020304" pitchFamily="18" charset="0"/>
            </a:endParaRPr>
          </a:p>
          <a:p>
            <a:pPr marL="0" indent="0" algn="just">
              <a:lnSpc>
                <a:spcPct val="100000"/>
              </a:lnSpc>
              <a:buNone/>
            </a:pPr>
            <a:r>
              <a:rPr lang="en-IN" sz="2200" dirty="0">
                <a:effectLst/>
                <a:latin typeface="Times New Roman" panose="02020603050405020304" pitchFamily="18" charset="0"/>
                <a:ea typeface="Times New Roman" panose="02020603050405020304" pitchFamily="18" charset="0"/>
              </a:rPr>
              <a:t>Forest ecosystems are vital for life on Earth, underscoring the need for their preservation and sustainable management.</a:t>
            </a:r>
          </a:p>
          <a:p>
            <a:pPr marL="0" indent="0">
              <a:buNone/>
            </a:pPr>
            <a:endParaRPr lang="en-IN" dirty="0"/>
          </a:p>
        </p:txBody>
      </p:sp>
    </p:spTree>
    <p:extLst>
      <p:ext uri="{BB962C8B-B14F-4D97-AF65-F5344CB8AC3E}">
        <p14:creationId xmlns:p14="http://schemas.microsoft.com/office/powerpoint/2010/main" val="11901300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26260-8918-BC35-8627-36DB8B7F6921}"/>
              </a:ext>
            </a:extLst>
          </p:cNvPr>
          <p:cNvSpPr>
            <a:spLocks noGrp="1"/>
          </p:cNvSpPr>
          <p:nvPr>
            <p:ph type="title"/>
          </p:nvPr>
        </p:nvSpPr>
        <p:spPr/>
        <p:txBody>
          <a:bodyPr>
            <a:normAutofit/>
          </a:bodyPr>
          <a:lstStyle/>
          <a:p>
            <a:pPr algn="ctr"/>
            <a:r>
              <a:rPr lang="en-US" sz="4000" b="1" dirty="0">
                <a:latin typeface="Times New Roman" panose="02020603050405020304" pitchFamily="18" charset="0"/>
                <a:cs typeface="Times New Roman" panose="02020603050405020304" pitchFamily="18" charset="0"/>
              </a:rPr>
              <a:t>Grassland ecosystem</a:t>
            </a:r>
            <a:endParaRPr lang="en-IN"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414C8CA-1369-85C9-D40A-E4D0F1EA6289}"/>
              </a:ext>
            </a:extLst>
          </p:cNvPr>
          <p:cNvSpPr>
            <a:spLocks noGrp="1"/>
          </p:cNvSpPr>
          <p:nvPr>
            <p:ph idx="1"/>
          </p:nvPr>
        </p:nvSpPr>
        <p:spPr>
          <a:xfrm>
            <a:off x="838200" y="1392702"/>
            <a:ext cx="10515600" cy="4784261"/>
          </a:xfrm>
        </p:spPr>
        <p:txBody>
          <a:bodyPr>
            <a:normAutofit fontScale="85000" lnSpcReduction="20000"/>
          </a:bodyPr>
          <a:lstStyle/>
          <a:p>
            <a:pPr marL="0" indent="0" algn="just">
              <a:buNone/>
            </a:pPr>
            <a:endParaRPr lang="en-US" sz="2400" dirty="0"/>
          </a:p>
          <a:p>
            <a:pPr marL="0" indent="0" algn="just">
              <a:buNone/>
            </a:pPr>
            <a:r>
              <a:rPr lang="en-US" sz="2400" dirty="0">
                <a:latin typeface="Times New Roman" panose="02020603050405020304" pitchFamily="18" charset="0"/>
                <a:cs typeface="Times New Roman" panose="02020603050405020304" pitchFamily="18" charset="0"/>
              </a:rPr>
              <a:t>A grassland ecosystem is an ecological community dominated by grasses, with few trees or large shrubs. Grasslands cover about 20-40% of Earth's terrestrial surface and are typically found in regions with moderate rainfall, enough to support grasses but not enough for forests. They are home to diverse wildlife and play significant roles in carbon storage, soil conservation, and as grazing lands for livestock.</a:t>
            </a:r>
          </a:p>
          <a:p>
            <a:pPr marL="0" indent="0" algn="just">
              <a:buNone/>
            </a:pPr>
            <a:r>
              <a:rPr lang="en-US" sz="2400" b="1" dirty="0">
                <a:latin typeface="Times New Roman" panose="02020603050405020304" pitchFamily="18" charset="0"/>
                <a:cs typeface="Times New Roman" panose="02020603050405020304" pitchFamily="18" charset="0"/>
              </a:rPr>
              <a:t>Types of Grassland Ecosystems</a:t>
            </a:r>
          </a:p>
          <a:p>
            <a:pPr marL="0" indent="0" algn="just">
              <a:buNone/>
            </a:pPr>
            <a:r>
              <a:rPr lang="en-US" sz="2400" b="1" dirty="0">
                <a:latin typeface="Times New Roman" panose="02020603050405020304" pitchFamily="18" charset="0"/>
                <a:cs typeface="Times New Roman" panose="02020603050405020304" pitchFamily="18" charset="0"/>
              </a:rPr>
              <a:t>Temperate Grasslands</a:t>
            </a:r>
            <a:r>
              <a:rPr lang="en-US" sz="2400" dirty="0">
                <a:latin typeface="Times New Roman" panose="02020603050405020304" pitchFamily="18" charset="0"/>
                <a:cs typeface="Times New Roman" panose="02020603050405020304" pitchFamily="18" charset="0"/>
              </a:rPr>
              <a:t>:</a:t>
            </a:r>
          </a:p>
          <a:p>
            <a:pPr marL="742950" lvl="1" indent="-285750" algn="just">
              <a:buFont typeface="+mj-lt"/>
              <a:buAutoNum type="arabicPeriod"/>
            </a:pPr>
            <a:r>
              <a:rPr lang="en-US" dirty="0">
                <a:latin typeface="Times New Roman" panose="02020603050405020304" pitchFamily="18" charset="0"/>
                <a:cs typeface="Times New Roman" panose="02020603050405020304" pitchFamily="18" charset="0"/>
              </a:rPr>
              <a:t>Located in regions with hot summers and cold winters, including the North American prairies, the South American pampas, and the Eurasian steppes.</a:t>
            </a:r>
          </a:p>
          <a:p>
            <a:pPr marL="742950" lvl="1" indent="-285750" algn="just">
              <a:buFont typeface="+mj-lt"/>
              <a:buAutoNum type="arabicPeriod"/>
            </a:pPr>
            <a:r>
              <a:rPr lang="en-US" dirty="0">
                <a:latin typeface="Times New Roman" panose="02020603050405020304" pitchFamily="18" charset="0"/>
                <a:cs typeface="Times New Roman" panose="02020603050405020304" pitchFamily="18" charset="0"/>
              </a:rPr>
              <a:t>Common species include bison, pronghorns, and prairie dogs, as well as various grass species like bluegrass and needlegrass.</a:t>
            </a:r>
          </a:p>
          <a:p>
            <a:pPr marL="0" indent="0" algn="just">
              <a:buNone/>
            </a:pPr>
            <a:r>
              <a:rPr lang="en-US" sz="2400" b="1" dirty="0">
                <a:latin typeface="Times New Roman" panose="02020603050405020304" pitchFamily="18" charset="0"/>
                <a:cs typeface="Times New Roman" panose="02020603050405020304" pitchFamily="18" charset="0"/>
              </a:rPr>
              <a:t>Tropical Grasslands (Savannas)</a:t>
            </a:r>
            <a:r>
              <a:rPr lang="en-US" sz="2400" dirty="0">
                <a:latin typeface="Times New Roman" panose="02020603050405020304" pitchFamily="18" charset="0"/>
                <a:cs typeface="Times New Roman" panose="02020603050405020304" pitchFamily="18" charset="0"/>
              </a:rPr>
              <a:t>:</a:t>
            </a:r>
          </a:p>
          <a:p>
            <a:pPr marL="742950" lvl="1" indent="-285750" algn="just">
              <a:buFont typeface="+mj-lt"/>
              <a:buAutoNum type="arabicPeriod"/>
            </a:pPr>
            <a:r>
              <a:rPr lang="en-US" dirty="0">
                <a:latin typeface="Times New Roman" panose="02020603050405020304" pitchFamily="18" charset="0"/>
                <a:cs typeface="Times New Roman" panose="02020603050405020304" pitchFamily="18" charset="0"/>
              </a:rPr>
              <a:t>Found in regions with a warm climate and distinct wet and dry seasons, such as the African savanna and parts of India.</a:t>
            </a:r>
          </a:p>
          <a:p>
            <a:pPr marL="742950" lvl="1" indent="-285750" algn="just">
              <a:buFont typeface="+mj-lt"/>
              <a:buAutoNum type="arabicPeriod"/>
            </a:pPr>
            <a:r>
              <a:rPr lang="en-US" dirty="0">
                <a:latin typeface="Times New Roman" panose="02020603050405020304" pitchFamily="18" charset="0"/>
                <a:cs typeface="Times New Roman" panose="02020603050405020304" pitchFamily="18" charset="0"/>
              </a:rPr>
              <a:t>Characterized by scattered trees and grasses, with animals like elephants, lions, giraffes, and zebras that adapt to seasonal rainfall and food availability.</a:t>
            </a:r>
          </a:p>
          <a:p>
            <a:pPr marL="0" indent="0" algn="just">
              <a:buNone/>
            </a:pPr>
            <a:endParaRPr lang="en-IN" dirty="0"/>
          </a:p>
        </p:txBody>
      </p:sp>
    </p:spTree>
    <p:extLst>
      <p:ext uri="{BB962C8B-B14F-4D97-AF65-F5344CB8AC3E}">
        <p14:creationId xmlns:p14="http://schemas.microsoft.com/office/powerpoint/2010/main" val="1546145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B40E1-5A48-4BA7-35E3-F3B501D0CCCD}"/>
              </a:ext>
            </a:extLst>
          </p:cNvPr>
          <p:cNvSpPr>
            <a:spLocks noGrp="1"/>
          </p:cNvSpPr>
          <p:nvPr>
            <p:ph type="title"/>
          </p:nvPr>
        </p:nvSpPr>
        <p:spPr/>
        <p:txBody>
          <a:bodyPr>
            <a:normAutofit/>
          </a:bodyPr>
          <a:lstStyle/>
          <a:p>
            <a:pPr algn="ctr"/>
            <a:r>
              <a:rPr kumimoji="0" lang="en-US" altLang="en-US" sz="4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Case Study: The Western Ghats, India</a:t>
            </a:r>
            <a:endParaRPr lang="en-IN" sz="4000" dirty="0">
              <a:latin typeface="Times New Roman" panose="02020603050405020304" pitchFamily="18" charset="0"/>
              <a:cs typeface="Times New Roman" panose="02020603050405020304" pitchFamily="18" charset="0"/>
            </a:endParaRPr>
          </a:p>
        </p:txBody>
      </p:sp>
      <p:sp>
        <p:nvSpPr>
          <p:cNvPr id="4" name="Rectangle 1">
            <a:extLst>
              <a:ext uri="{FF2B5EF4-FFF2-40B4-BE49-F238E27FC236}">
                <a16:creationId xmlns:a16="http://schemas.microsoft.com/office/drawing/2014/main" id="{0C2F8267-F6A8-8D1C-01F9-06E9DB617F21}"/>
              </a:ext>
            </a:extLst>
          </p:cNvPr>
          <p:cNvSpPr>
            <a:spLocks noGrp="1" noChangeArrowheads="1"/>
          </p:cNvSpPr>
          <p:nvPr>
            <p:ph idx="1"/>
          </p:nvPr>
        </p:nvSpPr>
        <p:spPr bwMode="auto">
          <a:xfrm>
            <a:off x="838200" y="1573702"/>
            <a:ext cx="10515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The Western Ghats, a biodiversity hotspot in India, is a forested mountain range stretching along the western coast.</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Biodiversity</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The Western Ghats are home to over 7,000 plant species, hundreds of mammals and birds, and countless insects, many of which are endemic. Notable species include the lion-tailed macaque, Malabar giant squirrel, and Indian bison.</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000" b="1" i="0" u="none" strike="noStrike" cap="none" normalizeH="0" baseline="0" dirty="0">
                <a:ln>
                  <a:noFill/>
                </a:ln>
                <a:effectLst/>
                <a:latin typeface="Times New Roman" panose="02020603050405020304" pitchFamily="18" charset="0"/>
                <a:cs typeface="Times New Roman" panose="02020603050405020304" pitchFamily="18" charset="0"/>
              </a:rPr>
              <a:t>Threats</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Deforestation, hydroelectric projects, and climate change threaten the ecosystem. Agricultural expansion and infrastructure development are significant pressures. Forest ecosystems are crucial to ecological balance, biodiversity, and human well-being. Efforts to protect, restore, and sustainably maintain them is challenging.</a:t>
            </a:r>
            <a:endParaRPr lang="en-US" altLang="en-US" sz="2000" dirty="0">
              <a:latin typeface="Times New Roman" panose="02020603050405020304" pitchFamily="18" charset="0"/>
              <a:cs typeface="Times New Roman" panose="02020603050405020304" pitchFamily="18" charset="0"/>
            </a:endParaRPr>
          </a:p>
          <a:p>
            <a:pPr marL="0" lvl="0" indent="0" algn="just" eaLnBrk="0" fontAlgn="base" hangingPunct="0">
              <a:lnSpc>
                <a:spcPct val="100000"/>
              </a:lnSpc>
              <a:spcBef>
                <a:spcPct val="0"/>
              </a:spcBef>
              <a:spcAft>
                <a:spcPct val="0"/>
              </a:spcAft>
              <a:buFontTx/>
              <a:buChar char="•"/>
            </a:pPr>
            <a:r>
              <a:rPr lang="en-US" altLang="en-US" sz="2000" b="1" dirty="0">
                <a:latin typeface="Times New Roman" panose="02020603050405020304" pitchFamily="18" charset="0"/>
                <a:cs typeface="Times New Roman" panose="02020603050405020304" pitchFamily="18" charset="0"/>
              </a:rPr>
              <a:t>Conservation</a:t>
            </a:r>
            <a:r>
              <a:rPr lang="en-US" altLang="en-US" sz="2000" dirty="0">
                <a:latin typeface="Times New Roman" panose="02020603050405020304" pitchFamily="18" charset="0"/>
                <a:cs typeface="Times New Roman" panose="02020603050405020304" pitchFamily="18" charset="0"/>
              </a:rPr>
              <a:t>: Protected areas like wildlife sanctuaries and national parks have been established, and UNESCO designated parts of the Western Ghats as a World Heritage Site in 2012, which helped strengthen conservation efforts. Local community engagement in sustainable farming and eco-tourism has also been promoted to balance human needs with ecosystem </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age them are vital to ensuring their resilience in the face of climate change and other threats.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38691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A9924-827F-1C9E-1355-D0AA72913C08}"/>
              </a:ext>
            </a:extLst>
          </p:cNvPr>
          <p:cNvSpPr>
            <a:spLocks noGrp="1"/>
          </p:cNvSpPr>
          <p:nvPr>
            <p:ph type="title"/>
          </p:nvPr>
        </p:nvSpPr>
        <p:spPr/>
        <p:txBody>
          <a:bodyPr>
            <a:normAutofit/>
          </a:bodyPr>
          <a:lstStyle/>
          <a:p>
            <a:pPr algn="ctr"/>
            <a:r>
              <a:rPr lang="en-IN" sz="4000" b="1" dirty="0">
                <a:latin typeface="Times New Roman" panose="02020603050405020304" pitchFamily="18" charset="0"/>
                <a:ea typeface="Times New Roman" panose="02020603050405020304" pitchFamily="18" charset="0"/>
              </a:rPr>
              <a:t>A</a:t>
            </a:r>
            <a:r>
              <a:rPr lang="en-IN" sz="4000" b="1" dirty="0">
                <a:effectLst/>
                <a:latin typeface="Times New Roman" panose="02020603050405020304" pitchFamily="18" charset="0"/>
                <a:ea typeface="Times New Roman" panose="02020603050405020304" pitchFamily="18" charset="0"/>
              </a:rPr>
              <a:t>quatic ecosystem</a:t>
            </a:r>
            <a:endParaRPr lang="en-IN" sz="4000" b="1" dirty="0"/>
          </a:p>
        </p:txBody>
      </p:sp>
      <p:sp>
        <p:nvSpPr>
          <p:cNvPr id="3" name="Content Placeholder 2">
            <a:extLst>
              <a:ext uri="{FF2B5EF4-FFF2-40B4-BE49-F238E27FC236}">
                <a16:creationId xmlns:a16="http://schemas.microsoft.com/office/drawing/2014/main" id="{39C2CA76-0C37-28E2-DADE-C822DF4CE5D8}"/>
              </a:ext>
            </a:extLst>
          </p:cNvPr>
          <p:cNvSpPr>
            <a:spLocks noGrp="1"/>
          </p:cNvSpPr>
          <p:nvPr>
            <p:ph idx="1"/>
          </p:nvPr>
        </p:nvSpPr>
        <p:spPr>
          <a:xfrm>
            <a:off x="838200" y="1350498"/>
            <a:ext cx="10515600" cy="4826465"/>
          </a:xfrm>
        </p:spPr>
        <p:txBody>
          <a:bodyPr>
            <a:normAutofit fontScale="92500" lnSpcReduction="20000"/>
          </a:bodyPr>
          <a:lstStyle/>
          <a:p>
            <a:pPr marL="0" indent="0" algn="just">
              <a:lnSpc>
                <a:spcPct val="160000"/>
              </a:lnSpc>
              <a:buNone/>
            </a:pPr>
            <a:r>
              <a:rPr lang="en-IN" sz="1900" dirty="0">
                <a:effectLst/>
                <a:latin typeface="Times New Roman" panose="02020603050405020304" pitchFamily="18" charset="0"/>
                <a:ea typeface="Times New Roman" panose="02020603050405020304" pitchFamily="18" charset="0"/>
              </a:rPr>
              <a:t>An aquatic ecosystem is a water-based environment where plants, animals, and microorganisms interact with each other and their surroundings. These ecosystems include oceans, rivers, lakes, ponds, and wetlands, and are divided into two primary types: </a:t>
            </a:r>
            <a:r>
              <a:rPr lang="en-IN" sz="1900" b="1" dirty="0">
                <a:effectLst/>
                <a:latin typeface="Times New Roman" panose="02020603050405020304" pitchFamily="18" charset="0"/>
                <a:ea typeface="Times New Roman" panose="02020603050405020304" pitchFamily="18" charset="0"/>
              </a:rPr>
              <a:t>marine</a:t>
            </a:r>
            <a:r>
              <a:rPr lang="en-IN" sz="1900" dirty="0">
                <a:effectLst/>
                <a:latin typeface="Times New Roman" panose="02020603050405020304" pitchFamily="18" charset="0"/>
                <a:ea typeface="Times New Roman" panose="02020603050405020304" pitchFamily="18" charset="0"/>
              </a:rPr>
              <a:t> (saltwater) and </a:t>
            </a:r>
            <a:r>
              <a:rPr lang="en-IN" sz="1900" b="1" dirty="0">
                <a:effectLst/>
                <a:latin typeface="Times New Roman" panose="02020603050405020304" pitchFamily="18" charset="0"/>
                <a:ea typeface="Times New Roman" panose="02020603050405020304" pitchFamily="18" charset="0"/>
              </a:rPr>
              <a:t>freshwater</a:t>
            </a:r>
            <a:r>
              <a:rPr lang="en-IN" sz="1900" dirty="0">
                <a:effectLst/>
                <a:latin typeface="Times New Roman" panose="02020603050405020304" pitchFamily="18" charset="0"/>
                <a:ea typeface="Times New Roman" panose="02020603050405020304" pitchFamily="18" charset="0"/>
              </a:rPr>
              <a:t> ecosystems.</a:t>
            </a:r>
          </a:p>
          <a:p>
            <a:pPr marL="0" indent="0" algn="just">
              <a:buNone/>
            </a:pPr>
            <a:r>
              <a:rPr lang="en-IN" sz="1900" b="1" dirty="0">
                <a:effectLst/>
                <a:latin typeface="Times New Roman" panose="02020603050405020304" pitchFamily="18" charset="0"/>
                <a:ea typeface="Times New Roman" panose="02020603050405020304" pitchFamily="18" charset="0"/>
              </a:rPr>
              <a:t>Types of Aquatic Ecosystems</a:t>
            </a:r>
            <a:endParaRPr lang="en-IN" sz="19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tabLst>
                <a:tab pos="457200" algn="l"/>
              </a:tabLst>
            </a:pPr>
            <a:r>
              <a:rPr lang="en-IN" sz="1900" b="1" dirty="0">
                <a:effectLst/>
                <a:latin typeface="Times New Roman" panose="02020603050405020304" pitchFamily="18" charset="0"/>
                <a:ea typeface="Times New Roman" panose="02020603050405020304" pitchFamily="18" charset="0"/>
              </a:rPr>
              <a:t>Marine Ecosystems</a:t>
            </a:r>
            <a:r>
              <a:rPr lang="en-IN" sz="1900" dirty="0">
                <a:effectLst/>
                <a:latin typeface="Times New Roman" panose="02020603050405020304" pitchFamily="18" charset="0"/>
                <a:ea typeface="Times New Roman" panose="02020603050405020304" pitchFamily="18" charset="0"/>
              </a:rPr>
              <a:t>:</a:t>
            </a:r>
          </a:p>
          <a:p>
            <a:pPr marL="457200" lvl="1" indent="0" algn="just">
              <a:buSzPts val="1000"/>
              <a:buNone/>
              <a:tabLst>
                <a:tab pos="914400" algn="l"/>
              </a:tabLst>
            </a:pPr>
            <a:r>
              <a:rPr lang="en-IN" sz="1900" dirty="0">
                <a:effectLst/>
                <a:latin typeface="Times New Roman" panose="02020603050405020304" pitchFamily="18" charset="0"/>
                <a:ea typeface="Times New Roman" panose="02020603050405020304" pitchFamily="18" charset="0"/>
                <a:cs typeface="Times New Roman" panose="02020603050405020304" pitchFamily="18" charset="0"/>
              </a:rPr>
              <a:t>Oceans: Cover over 70% of Earth's surface, divided into zones (e.g., intertidal, pelagic, benthic, abyssal).</a:t>
            </a:r>
          </a:p>
          <a:p>
            <a:pPr marL="457200" lvl="1" indent="0" algn="just">
              <a:buSzPts val="1000"/>
              <a:buNone/>
              <a:tabLst>
                <a:tab pos="914400" algn="l"/>
              </a:tabLst>
            </a:pPr>
            <a:r>
              <a:rPr lang="en-IN" sz="1900" dirty="0">
                <a:effectLst/>
                <a:latin typeface="Times New Roman" panose="02020603050405020304" pitchFamily="18" charset="0"/>
                <a:ea typeface="Times New Roman" panose="02020603050405020304" pitchFamily="18" charset="0"/>
                <a:cs typeface="Times New Roman" panose="02020603050405020304" pitchFamily="18" charset="0"/>
              </a:rPr>
              <a:t>Coral Reefs: Highly diverse, found in warm, shallow waters, providing habitat and protection for many species.</a:t>
            </a:r>
          </a:p>
          <a:p>
            <a:pPr marL="457200" lvl="1" indent="0" algn="just">
              <a:buSzPts val="1000"/>
              <a:buNone/>
              <a:tabLst>
                <a:tab pos="914400" algn="l"/>
              </a:tabLst>
            </a:pPr>
            <a:r>
              <a:rPr lang="en-IN" sz="1900" dirty="0">
                <a:effectLst/>
                <a:latin typeface="Times New Roman" panose="02020603050405020304" pitchFamily="18" charset="0"/>
                <a:ea typeface="Times New Roman" panose="02020603050405020304" pitchFamily="18" charset="0"/>
                <a:cs typeface="Times New Roman" panose="02020603050405020304" pitchFamily="18" charset="0"/>
              </a:rPr>
              <a:t>Estuaries: Where freshwater meets saltwater, providing a rich, dynamic environment for wildlife.</a:t>
            </a:r>
          </a:p>
          <a:p>
            <a:pPr marL="457200" lvl="1" indent="0" algn="just">
              <a:buSzPts val="1000"/>
              <a:buNone/>
              <a:tabLst>
                <a:tab pos="914400" algn="l"/>
              </a:tabLst>
            </a:pPr>
            <a:r>
              <a:rPr lang="en-IN" sz="1900" dirty="0">
                <a:effectLst/>
                <a:latin typeface="Times New Roman" panose="02020603050405020304" pitchFamily="18" charset="0"/>
                <a:ea typeface="Times New Roman" panose="02020603050405020304" pitchFamily="18" charset="0"/>
                <a:cs typeface="Times New Roman" panose="02020603050405020304" pitchFamily="18" charset="0"/>
              </a:rPr>
              <a:t>Salt Marshes and Mangroves: Act as buffers against storms and support various plant and animal species.</a:t>
            </a:r>
          </a:p>
          <a:p>
            <a:pPr marL="342900" lvl="0" indent="-342900" algn="just">
              <a:buFont typeface="+mj-lt"/>
              <a:buAutoNum type="arabicPeriod"/>
              <a:tabLst>
                <a:tab pos="457200" algn="l"/>
              </a:tabLst>
            </a:pPr>
            <a:r>
              <a:rPr lang="en-IN" sz="1900" b="1" dirty="0">
                <a:effectLst/>
                <a:latin typeface="Times New Roman" panose="02020603050405020304" pitchFamily="18" charset="0"/>
                <a:ea typeface="Times New Roman" panose="02020603050405020304" pitchFamily="18" charset="0"/>
              </a:rPr>
              <a:t>Freshwater Ecosystems</a:t>
            </a:r>
            <a:r>
              <a:rPr lang="en-IN" sz="1900" dirty="0">
                <a:effectLst/>
                <a:latin typeface="Times New Roman" panose="02020603050405020304" pitchFamily="18" charset="0"/>
                <a:ea typeface="Times New Roman" panose="02020603050405020304" pitchFamily="18" charset="0"/>
              </a:rPr>
              <a:t>:</a:t>
            </a:r>
          </a:p>
          <a:p>
            <a:pPr marL="457200" lvl="1" indent="0" algn="just">
              <a:buSzPts val="1000"/>
              <a:buNone/>
              <a:tabLst>
                <a:tab pos="914400" algn="l"/>
              </a:tabLst>
            </a:pPr>
            <a:r>
              <a:rPr lang="en-IN" sz="1900" dirty="0">
                <a:effectLst/>
                <a:latin typeface="Times New Roman" panose="02020603050405020304" pitchFamily="18" charset="0"/>
                <a:ea typeface="Times New Roman" panose="02020603050405020304" pitchFamily="18" charset="0"/>
                <a:cs typeface="Times New Roman" panose="02020603050405020304" pitchFamily="18" charset="0"/>
              </a:rPr>
              <a:t>Lakes and Ponds: Standing water bodies, often layered with unique communities at different depths.</a:t>
            </a:r>
          </a:p>
          <a:p>
            <a:pPr marL="457200" lvl="1" indent="0" algn="just">
              <a:buSzPts val="1000"/>
              <a:buNone/>
              <a:tabLst>
                <a:tab pos="914400" algn="l"/>
              </a:tabLst>
            </a:pPr>
            <a:r>
              <a:rPr lang="en-IN" sz="1900" dirty="0">
                <a:effectLst/>
                <a:latin typeface="Times New Roman" panose="02020603050405020304" pitchFamily="18" charset="0"/>
                <a:ea typeface="Times New Roman" panose="02020603050405020304" pitchFamily="18" charset="0"/>
                <a:cs typeface="Times New Roman" panose="02020603050405020304" pitchFamily="18" charset="0"/>
              </a:rPr>
              <a:t>Rivers and Streams: Flowing water systems, varying in speed and temperature, supporting fish, insects, and other life forms.</a:t>
            </a:r>
          </a:p>
          <a:p>
            <a:pPr marL="457200" lvl="1" indent="0" algn="just">
              <a:buSzPts val="1000"/>
              <a:buNone/>
              <a:tabLst>
                <a:tab pos="914400" algn="l"/>
              </a:tabLst>
            </a:pPr>
            <a:r>
              <a:rPr lang="en-IN" sz="1900" dirty="0">
                <a:effectLst/>
                <a:latin typeface="Times New Roman" panose="02020603050405020304" pitchFamily="18" charset="0"/>
                <a:ea typeface="Times New Roman" panose="02020603050405020304" pitchFamily="18" charset="0"/>
                <a:cs typeface="Times New Roman" panose="02020603050405020304" pitchFamily="18" charset="0"/>
              </a:rPr>
              <a:t>Wetlands: Areas saturated with water, highly productive, and serve as breeding grounds and filters for pollutants.</a:t>
            </a:r>
          </a:p>
          <a:p>
            <a:pPr marL="0" indent="0">
              <a:buNone/>
            </a:pPr>
            <a:endParaRPr lang="en-IN" dirty="0"/>
          </a:p>
        </p:txBody>
      </p:sp>
    </p:spTree>
    <p:extLst>
      <p:ext uri="{BB962C8B-B14F-4D97-AF65-F5344CB8AC3E}">
        <p14:creationId xmlns:p14="http://schemas.microsoft.com/office/powerpoint/2010/main" val="37233400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1F016-4E99-E562-1C64-DF9A14BAA8B7}"/>
              </a:ext>
            </a:extLst>
          </p:cNvPr>
          <p:cNvSpPr>
            <a:spLocks noGrp="1"/>
          </p:cNvSpPr>
          <p:nvPr>
            <p:ph type="title"/>
          </p:nvPr>
        </p:nvSpPr>
        <p:spPr>
          <a:xfrm>
            <a:off x="838200" y="148370"/>
            <a:ext cx="10515600" cy="1325563"/>
          </a:xfrm>
        </p:spPr>
        <p:txBody>
          <a:bodyPr>
            <a:normAutofit fontScale="90000"/>
          </a:bodyPr>
          <a:lstStyle/>
          <a:p>
            <a:pPr algn="ctr"/>
            <a:br>
              <a:rPr lang="en-IN" sz="4400" dirty="0">
                <a:latin typeface="Times New Roman" panose="02020603050405020304" pitchFamily="18" charset="0"/>
                <a:ea typeface="Times New Roman" panose="02020603050405020304" pitchFamily="18" charset="0"/>
              </a:rPr>
            </a:br>
            <a:r>
              <a:rPr lang="en-IN" sz="4400" b="1" dirty="0">
                <a:latin typeface="Times New Roman" panose="02020603050405020304" pitchFamily="18" charset="0"/>
                <a:ea typeface="Times New Roman" panose="02020603050405020304" pitchFamily="18" charset="0"/>
                <a:cs typeface="Times New Roman" panose="02020603050405020304" pitchFamily="18" charset="0"/>
              </a:rPr>
              <a:t>A</a:t>
            </a:r>
            <a:r>
              <a:rPr lang="en-IN" sz="4400" b="1" dirty="0">
                <a:effectLst/>
                <a:latin typeface="Times New Roman" panose="02020603050405020304" pitchFamily="18" charset="0"/>
                <a:ea typeface="Times New Roman" panose="02020603050405020304" pitchFamily="18" charset="0"/>
                <a:cs typeface="Times New Roman" panose="02020603050405020304" pitchFamily="18" charset="0"/>
              </a:rPr>
              <a:t>quatic ecosystem- a case study</a:t>
            </a:r>
            <a:br>
              <a:rPr lang="en-IN" sz="4400" b="1" dirty="0">
                <a:effectLst/>
                <a:latin typeface="Times New Roman" panose="02020603050405020304" pitchFamily="18" charset="0"/>
                <a:ea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Chilika Lake, Odisha, India</a:t>
            </a:r>
            <a:br>
              <a:rPr lang="en-US" b="1" dirty="0"/>
            </a:br>
            <a:endParaRPr lang="en-IN" dirty="0"/>
          </a:p>
        </p:txBody>
      </p:sp>
      <p:sp>
        <p:nvSpPr>
          <p:cNvPr id="3" name="Content Placeholder 2">
            <a:extLst>
              <a:ext uri="{FF2B5EF4-FFF2-40B4-BE49-F238E27FC236}">
                <a16:creationId xmlns:a16="http://schemas.microsoft.com/office/drawing/2014/main" id="{2327FAC8-2050-8AB9-FF84-83033BB54BC0}"/>
              </a:ext>
            </a:extLst>
          </p:cNvPr>
          <p:cNvSpPr>
            <a:spLocks noGrp="1"/>
          </p:cNvSpPr>
          <p:nvPr>
            <p:ph idx="1"/>
          </p:nvPr>
        </p:nvSpPr>
        <p:spPr>
          <a:xfrm>
            <a:off x="838200" y="1473933"/>
            <a:ext cx="10515600" cy="4490769"/>
          </a:xfrm>
        </p:spPr>
        <p:txBody>
          <a:bodyPr>
            <a:noAutofit/>
          </a:bodyPr>
          <a:lstStyle/>
          <a:p>
            <a:pPr marL="0" indent="0" algn="just">
              <a:lnSpc>
                <a:spcPct val="120000"/>
              </a:lnSpc>
              <a:buNone/>
            </a:pPr>
            <a:r>
              <a:rPr lang="en-US" sz="1800" dirty="0">
                <a:latin typeface="Times New Roman" panose="02020603050405020304" pitchFamily="18" charset="0"/>
                <a:cs typeface="Times New Roman" panose="02020603050405020304" pitchFamily="18" charset="0"/>
              </a:rPr>
              <a:t>Background: Chilika Lake is Asia’s largest water lagoon, located along the eastern coast of India in Odisha. It covers over 1,100 square kilometers and is a designated Ramsar Wetland of International Importance.</a:t>
            </a:r>
          </a:p>
          <a:p>
            <a:pPr marL="0" indent="0" algn="just">
              <a:lnSpc>
                <a:spcPct val="120000"/>
              </a:lnSpc>
              <a:buNone/>
            </a:pPr>
            <a:r>
              <a:rPr lang="en-US" sz="1800" dirty="0">
                <a:latin typeface="Times New Roman" panose="02020603050405020304" pitchFamily="18" charset="0"/>
                <a:cs typeface="Times New Roman" panose="02020603050405020304" pitchFamily="18" charset="0"/>
              </a:rPr>
              <a:t>Biodiversity: The lake hosts over 225 fish species, 800 plant species, and is a crucial habitat for migratory birds. It’s also a breeding ground for the endangered Irrawaddy dolphin.</a:t>
            </a:r>
          </a:p>
          <a:p>
            <a:pPr marL="0" indent="0" algn="just">
              <a:lnSpc>
                <a:spcPct val="120000"/>
              </a:lnSpc>
              <a:buNone/>
            </a:pPr>
            <a:r>
              <a:rPr lang="en-US" sz="1800" dirty="0">
                <a:latin typeface="Times New Roman" panose="02020603050405020304" pitchFamily="18" charset="0"/>
                <a:cs typeface="Times New Roman" panose="02020603050405020304" pitchFamily="18" charset="0"/>
              </a:rPr>
              <a:t>Challenges: Siltation, reduced inflow from rivers, and unregulated prawn farming led to declining water quality and biodiversity in the 1990s. The lake was experiencing a drop in fish stocks, affecting local fishing communities.</a:t>
            </a:r>
          </a:p>
          <a:p>
            <a:pPr marL="0" indent="0" algn="just">
              <a:lnSpc>
                <a:spcPct val="120000"/>
              </a:lnSpc>
              <a:buNone/>
            </a:pPr>
            <a:r>
              <a:rPr lang="en-US" sz="1800" dirty="0">
                <a:latin typeface="Times New Roman" panose="02020603050405020304" pitchFamily="18" charset="0"/>
                <a:cs typeface="Times New Roman" panose="02020603050405020304" pitchFamily="18" charset="0"/>
              </a:rPr>
              <a:t>Restoration Efforts: In 2001, a major restoration project by </a:t>
            </a:r>
            <a:r>
              <a:rPr lang="en-US" sz="1800" dirty="0" err="1">
                <a:latin typeface="Times New Roman" panose="02020603050405020304" pitchFamily="18" charset="0"/>
                <a:cs typeface="Times New Roman" panose="02020603050405020304" pitchFamily="18" charset="0"/>
              </a:rPr>
              <a:t>Chilika</a:t>
            </a:r>
            <a:r>
              <a:rPr lang="en-US" sz="1800" dirty="0">
                <a:latin typeface="Times New Roman" panose="02020603050405020304" pitchFamily="18" charset="0"/>
                <a:cs typeface="Times New Roman" panose="02020603050405020304" pitchFamily="18" charset="0"/>
              </a:rPr>
              <a:t> Development Authority improved lake hydrology by creating an artificial mouth to the sea. This reduced salinity, increased fish stocks, and attracted more migratory birds, restoring the lake’s ecological balance.</a:t>
            </a:r>
          </a:p>
          <a:p>
            <a:pPr marL="0" indent="0" algn="just">
              <a:lnSpc>
                <a:spcPct val="120000"/>
              </a:lnSpc>
              <a:buNone/>
            </a:pPr>
            <a:r>
              <a:rPr lang="en-US" sz="1800" dirty="0">
                <a:latin typeface="Times New Roman" panose="02020603050405020304" pitchFamily="18" charset="0"/>
                <a:cs typeface="Times New Roman" panose="02020603050405020304" pitchFamily="18" charset="0"/>
              </a:rPr>
              <a:t>Outcome: </a:t>
            </a:r>
            <a:r>
              <a:rPr lang="en-US" sz="1800" dirty="0" err="1">
                <a:latin typeface="Times New Roman" panose="02020603050405020304" pitchFamily="18" charset="0"/>
                <a:cs typeface="Times New Roman" panose="02020603050405020304" pitchFamily="18" charset="0"/>
              </a:rPr>
              <a:t>Chilika</a:t>
            </a:r>
            <a:r>
              <a:rPr lang="en-US" sz="1800" dirty="0">
                <a:latin typeface="Times New Roman" panose="02020603050405020304" pitchFamily="18" charset="0"/>
                <a:cs typeface="Times New Roman" panose="02020603050405020304" pitchFamily="18" charset="0"/>
              </a:rPr>
              <a:t> Lake has since rebounded, boosting local livelihoods and conserving critical biodiversity. It now supports sustainable tourism and fishing, creating economic benefits for local communities.</a:t>
            </a:r>
          </a:p>
        </p:txBody>
      </p:sp>
    </p:spTree>
    <p:extLst>
      <p:ext uri="{BB962C8B-B14F-4D97-AF65-F5344CB8AC3E}">
        <p14:creationId xmlns:p14="http://schemas.microsoft.com/office/powerpoint/2010/main" val="17935204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B95D4-56DD-CCC7-4DCE-63600ECD567E}"/>
              </a:ext>
            </a:extLst>
          </p:cNvPr>
          <p:cNvSpPr>
            <a:spLocks noGrp="1"/>
          </p:cNvSpPr>
          <p:nvPr>
            <p:ph type="title"/>
          </p:nvPr>
        </p:nvSpPr>
        <p:spPr>
          <a:xfrm>
            <a:off x="838200" y="468364"/>
            <a:ext cx="10515600" cy="1325563"/>
          </a:xfrm>
        </p:spPr>
        <p:txBody>
          <a:bodyPr>
            <a:normAutofit/>
          </a:bodyPr>
          <a:lstStyle/>
          <a:p>
            <a:pPr algn="ctr"/>
            <a:r>
              <a:rPr lang="en-US" sz="4000" b="1" dirty="0">
                <a:latin typeface="Times New Roman" panose="02020603050405020304" pitchFamily="18" charset="0"/>
                <a:cs typeface="Times New Roman" panose="02020603050405020304" pitchFamily="18" charset="0"/>
              </a:rPr>
              <a:t>Mountain ecosystem</a:t>
            </a:r>
            <a:endParaRPr lang="en-IN"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EEF16E7-DE7B-D13D-53B7-EE9FC1163799}"/>
              </a:ext>
            </a:extLst>
          </p:cNvPr>
          <p:cNvSpPr>
            <a:spLocks noGrp="1"/>
          </p:cNvSpPr>
          <p:nvPr>
            <p:ph idx="1"/>
          </p:nvPr>
        </p:nvSpPr>
        <p:spPr>
          <a:xfrm>
            <a:off x="838200" y="1939617"/>
            <a:ext cx="10515600" cy="2908607"/>
          </a:xfrm>
        </p:spPr>
        <p:txBody>
          <a:bodyPr/>
          <a:lstStyle/>
          <a:p>
            <a:pPr marL="0" indent="0" algn="just">
              <a:lnSpc>
                <a:spcPct val="100000"/>
              </a:lnSpc>
              <a:buNone/>
            </a:pPr>
            <a:r>
              <a:rPr lang="en-US" dirty="0">
                <a:latin typeface="Times New Roman" panose="02020603050405020304" pitchFamily="18" charset="0"/>
                <a:cs typeface="Times New Roman" panose="02020603050405020304" pitchFamily="18" charset="0"/>
              </a:rPr>
              <a:t>Mountain ecosystems are unique ecological zones found at high altitudes, where life has adapted to challenging conditions like lower oxygen levels, cold temperatures, steep terrain, and varied soil types. These ecosystems are vital for biodiversity, water sources, climate regulation, and cultural heritage, but they are also fragile and highly sensitive to climate change, human activities, and natural disasters.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03573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38CFB-8A61-935C-57F7-F58DDDC3DC7B}"/>
              </a:ext>
            </a:extLst>
          </p:cNvPr>
          <p:cNvSpPr>
            <a:spLocks noGrp="1"/>
          </p:cNvSpPr>
          <p:nvPr>
            <p:ph type="title"/>
          </p:nvPr>
        </p:nvSpPr>
        <p:spPr>
          <a:xfrm>
            <a:off x="2283542" y="320880"/>
            <a:ext cx="8066649" cy="1325563"/>
          </a:xfrm>
        </p:spPr>
        <p:txBody>
          <a:bodyPr>
            <a:normAutofit/>
          </a:bodyPr>
          <a:lstStyle/>
          <a:p>
            <a:pPr algn="ctr"/>
            <a:r>
              <a:rPr lang="en-IN" sz="4000" b="1" dirty="0">
                <a:latin typeface="Times New Roman" panose="02020603050405020304" pitchFamily="18" charset="0"/>
                <a:ea typeface="Times New Roman" panose="02020603050405020304" pitchFamily="18" charset="0"/>
              </a:rPr>
              <a:t>Mountain</a:t>
            </a:r>
            <a:r>
              <a:rPr lang="en-IN" sz="4000" b="1" dirty="0">
                <a:effectLst/>
                <a:latin typeface="Times New Roman" panose="02020603050405020304" pitchFamily="18" charset="0"/>
                <a:ea typeface="Times New Roman" panose="02020603050405020304" pitchFamily="18" charset="0"/>
              </a:rPr>
              <a:t> ecosystem- a case study</a:t>
            </a:r>
            <a:endParaRPr lang="en-IN" sz="4000" b="1" dirty="0"/>
          </a:p>
        </p:txBody>
      </p:sp>
      <p:sp>
        <p:nvSpPr>
          <p:cNvPr id="3" name="Content Placeholder 2">
            <a:extLst>
              <a:ext uri="{FF2B5EF4-FFF2-40B4-BE49-F238E27FC236}">
                <a16:creationId xmlns:a16="http://schemas.microsoft.com/office/drawing/2014/main" id="{D679C04F-8E37-8800-25E9-71EA03E03BC5}"/>
              </a:ext>
            </a:extLst>
          </p:cNvPr>
          <p:cNvSpPr>
            <a:spLocks noGrp="1"/>
          </p:cNvSpPr>
          <p:nvPr>
            <p:ph idx="1"/>
          </p:nvPr>
        </p:nvSpPr>
        <p:spPr>
          <a:xfrm>
            <a:off x="838200" y="1519311"/>
            <a:ext cx="10515600" cy="4784261"/>
          </a:xfrm>
        </p:spPr>
        <p:txBody>
          <a:bodyPr>
            <a:normAutofit fontScale="92500" lnSpcReduction="10000"/>
          </a:bodyPr>
          <a:lstStyle/>
          <a:p>
            <a:pPr marL="0" indent="0" algn="just">
              <a:buNone/>
            </a:pPr>
            <a:r>
              <a:rPr lang="en-US" sz="2400" b="1" dirty="0">
                <a:latin typeface="Times New Roman" panose="02020603050405020304" pitchFamily="18" charset="0"/>
                <a:cs typeface="Times New Roman" panose="02020603050405020304" pitchFamily="18" charset="0"/>
              </a:rPr>
              <a:t>Case Study: The Himalayas</a:t>
            </a:r>
          </a:p>
          <a:p>
            <a:pPr marL="0" indent="0" algn="just">
              <a:buNone/>
            </a:pPr>
            <a:r>
              <a:rPr lang="en-US" sz="2400" dirty="0">
                <a:latin typeface="Times New Roman" panose="02020603050405020304" pitchFamily="18" charset="0"/>
                <a:cs typeface="Times New Roman" panose="02020603050405020304" pitchFamily="18" charset="0"/>
              </a:rPr>
              <a:t>The Himalayas, the world’s highest mountain range, spanning across multiple countries in Asia, provide an excellent example of a diverse mountain ecosystem:</a:t>
            </a:r>
          </a:p>
          <a:p>
            <a:pPr marL="0" indent="0" algn="just">
              <a:buNone/>
            </a:pPr>
            <a:r>
              <a:rPr lang="en-US" sz="2400" dirty="0">
                <a:latin typeface="Times New Roman" panose="02020603050405020304" pitchFamily="18" charset="0"/>
                <a:cs typeface="Times New Roman" panose="02020603050405020304" pitchFamily="18" charset="0"/>
              </a:rPr>
              <a:t>Biodiversity: The Himalayas host many endemic species, including the snow leopard, red panda, Himalayan </a:t>
            </a:r>
            <a:r>
              <a:rPr lang="en-US" sz="2400" dirty="0" err="1">
                <a:latin typeface="Times New Roman" panose="02020603050405020304" pitchFamily="18" charset="0"/>
                <a:cs typeface="Times New Roman" panose="02020603050405020304" pitchFamily="18" charset="0"/>
              </a:rPr>
              <a:t>monal</a:t>
            </a:r>
            <a:r>
              <a:rPr lang="en-US" sz="2400" dirty="0">
                <a:latin typeface="Times New Roman" panose="02020603050405020304" pitchFamily="18" charset="0"/>
                <a:cs typeface="Times New Roman" panose="02020603050405020304" pitchFamily="18" charset="0"/>
              </a:rPr>
              <a:t>, and medicinal plants. Vegetation ranges from tropical forests at lower elevations to alpine meadows and barren peaks.</a:t>
            </a:r>
          </a:p>
          <a:p>
            <a:pPr marL="0" indent="0" algn="just">
              <a:buNone/>
            </a:pPr>
            <a:r>
              <a:rPr lang="en-US" sz="2400" dirty="0">
                <a:latin typeface="Times New Roman" panose="02020603050405020304" pitchFamily="18" charset="0"/>
                <a:cs typeface="Times New Roman" panose="02020603050405020304" pitchFamily="18" charset="0"/>
              </a:rPr>
              <a:t>Water Supply: Rivers originating from the Himalayas, like the Ganges, Brahmaputra, and Indus, support over a billion people, playing a crucial role in agriculture, hydropower, and drinking water.</a:t>
            </a:r>
          </a:p>
          <a:p>
            <a:pPr marL="0" indent="0" algn="just">
              <a:buNone/>
            </a:pPr>
            <a:r>
              <a:rPr lang="en-US" sz="2400" dirty="0">
                <a:latin typeface="Times New Roman" panose="02020603050405020304" pitchFamily="18" charset="0"/>
                <a:cs typeface="Times New Roman" panose="02020603050405020304" pitchFamily="18" charset="0"/>
              </a:rPr>
              <a:t>Cultural Significance: The Himalayas are sacred to various religions, and home to indigenous communities with unique lifestyles adapted to high-altitude living.</a:t>
            </a:r>
          </a:p>
          <a:p>
            <a:pPr marL="0" indent="0" algn="just">
              <a:buNone/>
            </a:pPr>
            <a:r>
              <a:rPr lang="en-US" sz="2400" dirty="0">
                <a:latin typeface="Times New Roman" panose="02020603050405020304" pitchFamily="18" charset="0"/>
                <a:cs typeface="Times New Roman" panose="02020603050405020304" pitchFamily="18" charset="0"/>
              </a:rPr>
              <a:t>Challenges: Glacial melt due to climate change threatens water supplies, while tourism and infrastructure projects put pressure on the ecosystem. Additionally, the area is highly susceptible to landslides and floods, exacerbated by deforestation and human encroachment.</a:t>
            </a:r>
          </a:p>
          <a:p>
            <a:pPr marL="0" indent="0">
              <a:buNone/>
            </a:pPr>
            <a:endParaRPr lang="en-IN" dirty="0"/>
          </a:p>
        </p:txBody>
      </p:sp>
    </p:spTree>
    <p:extLst>
      <p:ext uri="{BB962C8B-B14F-4D97-AF65-F5344CB8AC3E}">
        <p14:creationId xmlns:p14="http://schemas.microsoft.com/office/powerpoint/2010/main" val="42109397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DF4D3-928C-1DF1-EEA3-C373EEF00976}"/>
              </a:ext>
            </a:extLst>
          </p:cNvPr>
          <p:cNvSpPr>
            <a:spLocks noGrp="1"/>
          </p:cNvSpPr>
          <p:nvPr>
            <p:ph type="title"/>
          </p:nvPr>
        </p:nvSpPr>
        <p:spPr>
          <a:xfrm>
            <a:off x="838200" y="733835"/>
            <a:ext cx="10515600" cy="1325563"/>
          </a:xfrm>
        </p:spPr>
        <p:txBody>
          <a:bodyPr>
            <a:normAutofit/>
          </a:bodyPr>
          <a:lstStyle/>
          <a:p>
            <a:pPr algn="just"/>
            <a:r>
              <a:rPr lang="en-IN" b="1" dirty="0"/>
              <a:t>Unit 3: Environmental Pollution and laws</a:t>
            </a:r>
            <a:br>
              <a:rPr lang="en-IN" b="1" dirty="0"/>
            </a:br>
            <a:r>
              <a:rPr lang="en-IN" b="1" dirty="0"/>
              <a:t>								           </a:t>
            </a:r>
            <a:r>
              <a:rPr lang="en-IN" sz="2800" b="1" dirty="0"/>
              <a:t>15 lectures</a:t>
            </a:r>
          </a:p>
        </p:txBody>
      </p:sp>
      <p:sp>
        <p:nvSpPr>
          <p:cNvPr id="3" name="Content Placeholder 2">
            <a:extLst>
              <a:ext uri="{FF2B5EF4-FFF2-40B4-BE49-F238E27FC236}">
                <a16:creationId xmlns:a16="http://schemas.microsoft.com/office/drawing/2014/main" id="{093A7447-B8B0-F004-3DEA-424ED77554D6}"/>
              </a:ext>
            </a:extLst>
          </p:cNvPr>
          <p:cNvSpPr>
            <a:spLocks noGrp="1"/>
          </p:cNvSpPr>
          <p:nvPr>
            <p:ph idx="1"/>
          </p:nvPr>
        </p:nvSpPr>
        <p:spPr>
          <a:xfrm>
            <a:off x="838200" y="2234585"/>
            <a:ext cx="10515600" cy="3469046"/>
          </a:xfrm>
        </p:spPr>
        <p:txBody>
          <a:bodyPr/>
          <a:lstStyle/>
          <a:p>
            <a:pPr algn="just"/>
            <a:r>
              <a:rPr lang="en-IN" dirty="0"/>
              <a:t>Environmental Pollution: types, causes, effects and controls, Air, water, soil and noise pollution</a:t>
            </a:r>
          </a:p>
          <a:p>
            <a:pPr algn="just"/>
            <a:r>
              <a:rPr lang="en-IN" dirty="0"/>
              <a:t>Solid waste management: Control measures of urban and industrial waste</a:t>
            </a:r>
          </a:p>
          <a:p>
            <a:pPr algn="just"/>
            <a:r>
              <a:rPr lang="en-IN" dirty="0"/>
              <a:t>Environment laws: Environment Protection Act; Air (Prevention &amp; Control of Pollution) Act; Water (Prevention &amp; Control of Pollution) Act; Wildlife Protection Act; Forest Conservation Act, International agreements; policies and treaties  </a:t>
            </a:r>
          </a:p>
        </p:txBody>
      </p:sp>
    </p:spTree>
    <p:extLst>
      <p:ext uri="{BB962C8B-B14F-4D97-AF65-F5344CB8AC3E}">
        <p14:creationId xmlns:p14="http://schemas.microsoft.com/office/powerpoint/2010/main" val="41098653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7F322-5E2D-9472-B9C9-487D81E8CC9C}"/>
              </a:ext>
            </a:extLst>
          </p:cNvPr>
          <p:cNvSpPr>
            <a:spLocks noGrp="1"/>
          </p:cNvSpPr>
          <p:nvPr>
            <p:ph type="title"/>
          </p:nvPr>
        </p:nvSpPr>
        <p:spPr>
          <a:xfrm>
            <a:off x="838200" y="114403"/>
            <a:ext cx="10515600" cy="1325563"/>
          </a:xfrm>
        </p:spPr>
        <p:txBody>
          <a:bodyPr>
            <a:normAutofit/>
          </a:bodyPr>
          <a:lstStyle/>
          <a:p>
            <a:pPr algn="ctr"/>
            <a:r>
              <a:rPr lang="en-US" sz="4000" b="1" dirty="0">
                <a:latin typeface="Times New Roman" panose="02020603050405020304" pitchFamily="18" charset="0"/>
                <a:cs typeface="Times New Roman" panose="02020603050405020304" pitchFamily="18" charset="0"/>
              </a:rPr>
              <a:t>Environmental pollution</a:t>
            </a:r>
            <a:endParaRPr lang="en-IN"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8733F13-BE21-4F27-8ED8-7CE6B545F751}"/>
              </a:ext>
            </a:extLst>
          </p:cNvPr>
          <p:cNvSpPr>
            <a:spLocks noGrp="1"/>
          </p:cNvSpPr>
          <p:nvPr>
            <p:ph idx="1"/>
          </p:nvPr>
        </p:nvSpPr>
        <p:spPr>
          <a:xfrm>
            <a:off x="838200" y="1322363"/>
            <a:ext cx="10515600" cy="5170512"/>
          </a:xfrm>
        </p:spPr>
        <p:txBody>
          <a:bodyPr>
            <a:normAutofit fontScale="70000" lnSpcReduction="20000"/>
          </a:bodyPr>
          <a:lstStyle/>
          <a:p>
            <a:pPr marL="0" indent="0" algn="just">
              <a:buNone/>
            </a:pPr>
            <a:r>
              <a:rPr lang="en-US" dirty="0">
                <a:latin typeface="Times New Roman" panose="02020603050405020304" pitchFamily="18" charset="0"/>
                <a:cs typeface="Times New Roman" panose="02020603050405020304" pitchFamily="18" charset="0"/>
              </a:rPr>
              <a:t>Environmental pollution refers to the contamination of the natural environment by substances or activities that disrupt ecosystems, harm organisms, and compromise human health. It occurs in various forms, including:</a:t>
            </a:r>
          </a:p>
          <a:p>
            <a:pPr algn="just">
              <a:buFont typeface="+mj-lt"/>
              <a:buAutoNum type="arabicPeriod"/>
            </a:pPr>
            <a:r>
              <a:rPr lang="en-US" dirty="0">
                <a:latin typeface="Times New Roman" panose="02020603050405020304" pitchFamily="18" charset="0"/>
                <a:cs typeface="Times New Roman" panose="02020603050405020304" pitchFamily="18" charset="0"/>
              </a:rPr>
              <a:t>Air Pollution: This is the release of harmful gases and particles into the atmosphere from sources like factories, vehicles, and wildfires. Pollutants like carbon monoxide, sulfur dioxide, nitrogen oxides, and particulate matter contribute to respiratory issues, smog, and global warming.</a:t>
            </a:r>
          </a:p>
          <a:p>
            <a:pPr algn="just">
              <a:buFont typeface="+mj-lt"/>
              <a:buAutoNum type="arabicPeriod"/>
            </a:pPr>
            <a:r>
              <a:rPr lang="en-US" dirty="0">
                <a:latin typeface="Times New Roman" panose="02020603050405020304" pitchFamily="18" charset="0"/>
                <a:cs typeface="Times New Roman" panose="02020603050405020304" pitchFamily="18" charset="0"/>
              </a:rPr>
              <a:t>Water Pollution: Contamination of water bodies by industrial waste, agricultural runoff, plastic, and sewage affects aquatic ecosystems and drinking water. Chemicals like pesticides, heavy metals, and microplastics disrupt marine life, and excessive nutrients lead to algal blooms, which deplete oxygen and harm aquatic species.</a:t>
            </a:r>
          </a:p>
          <a:p>
            <a:pPr algn="just">
              <a:buFont typeface="+mj-lt"/>
              <a:buAutoNum type="arabicPeriod"/>
            </a:pPr>
            <a:r>
              <a:rPr lang="en-US" dirty="0">
                <a:latin typeface="Times New Roman" panose="02020603050405020304" pitchFamily="18" charset="0"/>
                <a:cs typeface="Times New Roman" panose="02020603050405020304" pitchFamily="18" charset="0"/>
              </a:rPr>
              <a:t>Soil Pollution: Soil contamination arises from chemicals, waste dumping, and excessive use of fertilizers and pesticides. This reduces soil fertility, harms organisms, and can lead to toxic substances entering the food chain.</a:t>
            </a:r>
          </a:p>
          <a:p>
            <a:pPr algn="just">
              <a:buFont typeface="+mj-lt"/>
              <a:buAutoNum type="arabicPeriod"/>
            </a:pPr>
            <a:r>
              <a:rPr lang="en-US" dirty="0">
                <a:latin typeface="Times New Roman" panose="02020603050405020304" pitchFamily="18" charset="0"/>
                <a:cs typeface="Times New Roman" panose="02020603050405020304" pitchFamily="18" charset="0"/>
              </a:rPr>
              <a:t>Noise Pollution: Excessive noise from industrial activities, urban traffic, and airports disrupts animal communication and can lead to stress, hearing loss, and cardiovascular problems in humans.</a:t>
            </a:r>
          </a:p>
          <a:p>
            <a:pPr algn="just">
              <a:buFont typeface="+mj-lt"/>
              <a:buAutoNum type="arabicPeriod"/>
            </a:pPr>
            <a:r>
              <a:rPr lang="en-US" dirty="0">
                <a:latin typeface="Times New Roman" panose="02020603050405020304" pitchFamily="18" charset="0"/>
                <a:cs typeface="Times New Roman" panose="02020603050405020304" pitchFamily="18" charset="0"/>
              </a:rPr>
              <a:t>Plastic Pollution: The accumulation of plastic waste, particularly single-use items, in ecosystems impacts wildlife and infiltrates food chains through microplastics.</a:t>
            </a:r>
          </a:p>
          <a:p>
            <a:pPr algn="just">
              <a:buFont typeface="+mj-lt"/>
              <a:buAutoNum type="arabicPeriod"/>
            </a:pPr>
            <a:r>
              <a:rPr lang="en-US" dirty="0">
                <a:latin typeface="Times New Roman" panose="02020603050405020304" pitchFamily="18" charset="0"/>
                <a:cs typeface="Times New Roman" panose="02020603050405020304" pitchFamily="18" charset="0"/>
              </a:rPr>
              <a:t>Light Pollution: Overuse of artificial light, especially in urban areas, disrupts the natural day-night cycle, affecting nocturnal species, migration patterns, and human sleep cycles.</a:t>
            </a:r>
          </a:p>
          <a:p>
            <a:pPr marL="0" indent="0">
              <a:buNone/>
            </a:pPr>
            <a:endParaRPr lang="en-IN" dirty="0"/>
          </a:p>
        </p:txBody>
      </p:sp>
    </p:spTree>
    <p:extLst>
      <p:ext uri="{BB962C8B-B14F-4D97-AF65-F5344CB8AC3E}">
        <p14:creationId xmlns:p14="http://schemas.microsoft.com/office/powerpoint/2010/main" val="38748607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25AEE-6752-799F-C6F0-57ACC5568EEE}"/>
              </a:ext>
            </a:extLst>
          </p:cNvPr>
          <p:cNvSpPr>
            <a:spLocks noGrp="1"/>
          </p:cNvSpPr>
          <p:nvPr>
            <p:ph type="title"/>
          </p:nvPr>
        </p:nvSpPr>
        <p:spPr>
          <a:xfrm>
            <a:off x="838200" y="0"/>
            <a:ext cx="10515600" cy="1325563"/>
          </a:xfrm>
        </p:spPr>
        <p:txBody>
          <a:bodyPr>
            <a:normAutofit/>
          </a:bodyPr>
          <a:lstStyle/>
          <a:p>
            <a:pPr algn="ctr"/>
            <a:r>
              <a:rPr lang="en-IN" sz="4000" b="1" dirty="0">
                <a:latin typeface="Times New Roman" panose="02020603050405020304" pitchFamily="18" charset="0"/>
                <a:cs typeface="Times New Roman" panose="02020603050405020304" pitchFamily="18" charset="0"/>
              </a:rPr>
              <a:t>Air pollution</a:t>
            </a:r>
          </a:p>
        </p:txBody>
      </p:sp>
      <p:sp>
        <p:nvSpPr>
          <p:cNvPr id="3" name="Content Placeholder 2">
            <a:extLst>
              <a:ext uri="{FF2B5EF4-FFF2-40B4-BE49-F238E27FC236}">
                <a16:creationId xmlns:a16="http://schemas.microsoft.com/office/drawing/2014/main" id="{A62CD8BA-F7BE-43FF-4D40-8627E4580CC4}"/>
              </a:ext>
            </a:extLst>
          </p:cNvPr>
          <p:cNvSpPr>
            <a:spLocks noGrp="1"/>
          </p:cNvSpPr>
          <p:nvPr>
            <p:ph idx="1"/>
          </p:nvPr>
        </p:nvSpPr>
        <p:spPr>
          <a:xfrm>
            <a:off x="838200" y="943896"/>
            <a:ext cx="10515600" cy="5663381"/>
          </a:xfrm>
        </p:spPr>
        <p:txBody>
          <a:bodyPr>
            <a:normAutofit fontScale="32500" lnSpcReduction="20000"/>
          </a:bodyPr>
          <a:lstStyle/>
          <a:p>
            <a:pPr marL="0" indent="0" algn="just">
              <a:lnSpc>
                <a:spcPct val="120000"/>
              </a:lnSpc>
              <a:buNone/>
            </a:pPr>
            <a:r>
              <a:rPr lang="en-US" sz="4500" dirty="0">
                <a:latin typeface="Times New Roman" panose="02020603050405020304" pitchFamily="18" charset="0"/>
                <a:cs typeface="Times New Roman" panose="02020603050405020304" pitchFamily="18" charset="0"/>
              </a:rPr>
              <a:t>Air pollution is the presence of harmful substances in the atmosphere that is a risk to human health, wildlife, and the environment. It is one of the most severe environmental challenges and is primarily caused by human activities, although natural sources like wildfires and volcanic eruptions also contribute.</a:t>
            </a:r>
          </a:p>
          <a:p>
            <a:pPr marL="0" indent="0" algn="just">
              <a:lnSpc>
                <a:spcPct val="120000"/>
              </a:lnSpc>
              <a:buNone/>
            </a:pPr>
            <a:r>
              <a:rPr lang="en-US" sz="4500" dirty="0">
                <a:latin typeface="Times New Roman" panose="02020603050405020304" pitchFamily="18" charset="0"/>
                <a:cs typeface="Times New Roman" panose="02020603050405020304" pitchFamily="18" charset="0"/>
              </a:rPr>
              <a:t>Types of Air Pollutants</a:t>
            </a:r>
          </a:p>
          <a:p>
            <a:pPr algn="just">
              <a:lnSpc>
                <a:spcPct val="120000"/>
              </a:lnSpc>
              <a:buFont typeface="+mj-lt"/>
              <a:buAutoNum type="arabicPeriod"/>
            </a:pPr>
            <a:r>
              <a:rPr lang="en-US" sz="4500" dirty="0">
                <a:latin typeface="Times New Roman" panose="02020603050405020304" pitchFamily="18" charset="0"/>
                <a:cs typeface="Times New Roman" panose="02020603050405020304" pitchFamily="18" charset="0"/>
              </a:rPr>
              <a:t>Particulate Matter (PM): Tiny particles suspended in the air, such as dust, dirt, and smoke. </a:t>
            </a:r>
          </a:p>
          <a:p>
            <a:pPr algn="just">
              <a:lnSpc>
                <a:spcPct val="120000"/>
              </a:lnSpc>
              <a:buFont typeface="+mj-lt"/>
              <a:buAutoNum type="arabicPeriod"/>
            </a:pPr>
            <a:r>
              <a:rPr lang="en-US" sz="4500" dirty="0">
                <a:latin typeface="Times New Roman" panose="02020603050405020304" pitchFamily="18" charset="0"/>
                <a:cs typeface="Times New Roman" panose="02020603050405020304" pitchFamily="18" charset="0"/>
              </a:rPr>
              <a:t>Ground-Level Ozone (O₃): Formed when nitrogen oxides (NOx) and volatile organic compounds (VOCs) react in sunlight. Ground-level ozone is a primary component of smog and can cause respiratory problems.</a:t>
            </a:r>
          </a:p>
          <a:p>
            <a:pPr algn="just">
              <a:lnSpc>
                <a:spcPct val="120000"/>
              </a:lnSpc>
              <a:buFont typeface="+mj-lt"/>
              <a:buAutoNum type="arabicPeriod"/>
            </a:pPr>
            <a:r>
              <a:rPr lang="en-US" sz="4500" dirty="0">
                <a:latin typeface="Times New Roman" panose="02020603050405020304" pitchFamily="18" charset="0"/>
                <a:cs typeface="Times New Roman" panose="02020603050405020304" pitchFamily="18" charset="0"/>
              </a:rPr>
              <a:t>Carbon Monoxide (CO): A colorless, odorless gas emitted from vehicle exhaust and other combustion sources. High exposure can reduce the blood’s oxygen-carrying capacity, leading to dizziness, fatigue, and even death in severe cases.</a:t>
            </a:r>
          </a:p>
          <a:p>
            <a:pPr algn="just">
              <a:lnSpc>
                <a:spcPct val="120000"/>
              </a:lnSpc>
              <a:buFont typeface="+mj-lt"/>
              <a:buAutoNum type="arabicPeriod"/>
            </a:pPr>
            <a:r>
              <a:rPr lang="en-US" sz="4500" dirty="0">
                <a:latin typeface="Times New Roman" panose="02020603050405020304" pitchFamily="18" charset="0"/>
                <a:cs typeface="Times New Roman" panose="02020603050405020304" pitchFamily="18" charset="0"/>
              </a:rPr>
              <a:t>Nitrogen Oxides (NOx): Gases released from vehicles, power plants, and industrial processes. NOx contributes to smog formation and acid rain and can irritate the respiratory system.</a:t>
            </a:r>
          </a:p>
          <a:p>
            <a:pPr algn="just">
              <a:lnSpc>
                <a:spcPct val="120000"/>
              </a:lnSpc>
              <a:buFont typeface="+mj-lt"/>
              <a:buAutoNum type="arabicPeriod"/>
            </a:pPr>
            <a:r>
              <a:rPr lang="en-US" sz="4500" dirty="0">
                <a:latin typeface="Times New Roman" panose="02020603050405020304" pitchFamily="18" charset="0"/>
                <a:cs typeface="Times New Roman" panose="02020603050405020304" pitchFamily="18" charset="0"/>
              </a:rPr>
              <a:t>Sulfur Dioxide (SO₂): Emitted from burning fossil fuels, especially coal. SO₂ can cause respiratory problems and contributes to acid rain.</a:t>
            </a:r>
          </a:p>
          <a:p>
            <a:pPr algn="just">
              <a:lnSpc>
                <a:spcPct val="120000"/>
              </a:lnSpc>
              <a:buFont typeface="+mj-lt"/>
              <a:buAutoNum type="arabicPeriod"/>
            </a:pPr>
            <a:r>
              <a:rPr lang="en-US" sz="4500" dirty="0">
                <a:latin typeface="Times New Roman" panose="02020603050405020304" pitchFamily="18" charset="0"/>
                <a:cs typeface="Times New Roman" panose="02020603050405020304" pitchFamily="18" charset="0"/>
              </a:rPr>
              <a:t>Lead: Previously prevalent in vehicle exhaust and some industrial processes, lead exposure can damage the nervous system and other organs, particularly in children.</a:t>
            </a:r>
          </a:p>
          <a:p>
            <a:pPr algn="just">
              <a:lnSpc>
                <a:spcPct val="120000"/>
              </a:lnSpc>
              <a:buFont typeface="+mj-lt"/>
              <a:buAutoNum type="arabicPeriod"/>
            </a:pPr>
            <a:r>
              <a:rPr lang="en-US" sz="4500" dirty="0">
                <a:latin typeface="Times New Roman" panose="02020603050405020304" pitchFamily="18" charset="0"/>
                <a:cs typeface="Times New Roman" panose="02020603050405020304" pitchFamily="18" charset="0"/>
              </a:rPr>
              <a:t>Volatile Organic Compounds (VOCs): Emitted from industrial processes, paints, solvents, and fuels, VOCs contribute to smog and can lead to chronic health effects.</a:t>
            </a:r>
          </a:p>
        </p:txBody>
      </p:sp>
    </p:spTree>
    <p:extLst>
      <p:ext uri="{BB962C8B-B14F-4D97-AF65-F5344CB8AC3E}">
        <p14:creationId xmlns:p14="http://schemas.microsoft.com/office/powerpoint/2010/main" val="874777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D500A-65C0-3414-D944-B964781F7C3B}"/>
              </a:ext>
            </a:extLst>
          </p:cNvPr>
          <p:cNvSpPr>
            <a:spLocks noGrp="1"/>
          </p:cNvSpPr>
          <p:nvPr>
            <p:ph type="title"/>
          </p:nvPr>
        </p:nvSpPr>
        <p:spPr/>
        <p:txBody>
          <a:bodyPr>
            <a:normAutofit fontScale="90000"/>
          </a:bodyPr>
          <a:lstStyle/>
          <a:p>
            <a:pPr algn="ctr"/>
            <a:br>
              <a:rPr lang="en-IN" sz="4400" b="1" dirty="0">
                <a:effectLst/>
                <a:latin typeface="Times New Roman" panose="02020603050405020304" pitchFamily="18" charset="0"/>
                <a:ea typeface="Times New Roman" panose="02020603050405020304" pitchFamily="18" charset="0"/>
              </a:rPr>
            </a:br>
            <a:r>
              <a:rPr lang="en-IN" sz="4400" b="1" dirty="0">
                <a:effectLst/>
                <a:latin typeface="Times New Roman" panose="02020603050405020304" pitchFamily="18" charset="0"/>
                <a:ea typeface="Times New Roman" panose="02020603050405020304" pitchFamily="18" charset="0"/>
              </a:rPr>
              <a:t>Multidisciplinary nature of Environmental Studies</a:t>
            </a:r>
            <a:br>
              <a:rPr lang="en-IN" sz="4400" dirty="0">
                <a:effectLst/>
                <a:latin typeface="Times New Roman" panose="02020603050405020304" pitchFamily="18" charset="0"/>
                <a:ea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F13A6F35-23AC-A914-870B-2C71DC3D770A}"/>
              </a:ext>
            </a:extLst>
          </p:cNvPr>
          <p:cNvSpPr>
            <a:spLocks noGrp="1"/>
          </p:cNvSpPr>
          <p:nvPr>
            <p:ph idx="1"/>
          </p:nvPr>
        </p:nvSpPr>
        <p:spPr>
          <a:xfrm>
            <a:off x="838200" y="1825625"/>
            <a:ext cx="5998698" cy="4351338"/>
          </a:xfrm>
        </p:spPr>
        <p:txBody>
          <a:bodyPr>
            <a:normAutofit fontScale="77500" lnSpcReduction="20000"/>
          </a:bodyPr>
          <a:lstStyle/>
          <a:p>
            <a:pPr marL="342900" lvl="0" indent="-342900" algn="just">
              <a:buFont typeface="+mj-lt"/>
              <a:buAutoNum type="arabicPeriod"/>
              <a:tabLst>
                <a:tab pos="457200" algn="l"/>
              </a:tabLst>
            </a:pPr>
            <a:r>
              <a:rPr lang="en-IN" sz="2400" b="1" dirty="0">
                <a:effectLst/>
                <a:latin typeface="Times New Roman" panose="02020603050405020304" pitchFamily="18" charset="0"/>
                <a:ea typeface="Times New Roman" panose="02020603050405020304" pitchFamily="18" charset="0"/>
              </a:rPr>
              <a:t>Natural Sciences:</a:t>
            </a:r>
            <a:r>
              <a:rPr lang="en-IN" sz="2400" dirty="0">
                <a:effectLst/>
                <a:latin typeface="Times New Roman" panose="02020603050405020304" pitchFamily="18" charset="0"/>
                <a:ea typeface="Times New Roman" panose="02020603050405020304" pitchFamily="18" charset="0"/>
              </a:rPr>
              <a:t> Environmental Studies integrates disciplines like biology, ecology, geology, and atmospheric sciences to study the Earth's physical processes and how ecosystems function. Topics such as climate change, biodiversity loss, water resources, and energy use are central to the field.</a:t>
            </a:r>
          </a:p>
          <a:p>
            <a:pPr marL="342900" lvl="0" indent="-342900" algn="just">
              <a:buFont typeface="+mj-lt"/>
              <a:buAutoNum type="arabicPeriod"/>
              <a:tabLst>
                <a:tab pos="457200" algn="l"/>
              </a:tabLst>
            </a:pPr>
            <a:r>
              <a:rPr lang="en-IN" sz="2400" b="1" dirty="0">
                <a:effectLst/>
                <a:latin typeface="Times New Roman" panose="02020603050405020304" pitchFamily="18" charset="0"/>
                <a:ea typeface="Times New Roman" panose="02020603050405020304" pitchFamily="18" charset="0"/>
              </a:rPr>
              <a:t>Social Sciences:</a:t>
            </a:r>
            <a:r>
              <a:rPr lang="en-IN" sz="2400" dirty="0">
                <a:effectLst/>
                <a:latin typeface="Times New Roman" panose="02020603050405020304" pitchFamily="18" charset="0"/>
                <a:ea typeface="Times New Roman" panose="02020603050405020304" pitchFamily="18" charset="0"/>
              </a:rPr>
              <a:t> The field also draws from economics, sociology, political science, and geography to understand how human societies interact with the environment. It examines topics like resource management, environmental policy, and how economic systems contribute to environmental problems.</a:t>
            </a:r>
          </a:p>
          <a:p>
            <a:pPr marL="342900" lvl="0" indent="-342900" algn="just">
              <a:buFont typeface="+mj-lt"/>
              <a:buAutoNum type="arabicPeriod"/>
              <a:tabLst>
                <a:tab pos="457200" algn="l"/>
              </a:tabLst>
            </a:pPr>
            <a:r>
              <a:rPr lang="en-IN" sz="2400" b="1" dirty="0">
                <a:effectLst/>
                <a:latin typeface="Times New Roman" panose="02020603050405020304" pitchFamily="18" charset="0"/>
                <a:ea typeface="Times New Roman" panose="02020603050405020304" pitchFamily="18" charset="0"/>
              </a:rPr>
              <a:t>Humanities:</a:t>
            </a:r>
            <a:r>
              <a:rPr lang="en-IN" sz="2400" dirty="0">
                <a:effectLst/>
                <a:latin typeface="Times New Roman" panose="02020603050405020304" pitchFamily="18" charset="0"/>
                <a:ea typeface="Times New Roman" panose="02020603050405020304" pitchFamily="18" charset="0"/>
              </a:rPr>
              <a:t> Ethics, philosophy, and history are included to explore human values, beliefs, and cultural practices regarding nature. This perspective helps in understanding the environmental ethics that guide decisions about conservation, environmental justice, and sustainability.</a:t>
            </a:r>
          </a:p>
          <a:p>
            <a:endParaRPr lang="en-IN" dirty="0"/>
          </a:p>
        </p:txBody>
      </p:sp>
      <p:pic>
        <p:nvPicPr>
          <p:cNvPr id="2050" name="Picture 2" descr="Scope of Environment.pdf">
            <a:extLst>
              <a:ext uri="{FF2B5EF4-FFF2-40B4-BE49-F238E27FC236}">
                <a16:creationId xmlns:a16="http://schemas.microsoft.com/office/drawing/2014/main" id="{2CE97D18-03CA-EBCF-5531-3BBB1E33AE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6898" y="1825625"/>
            <a:ext cx="4937760" cy="3703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97212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FBBD8-2E46-09A5-6A85-1EAF4663C0AB}"/>
              </a:ext>
            </a:extLst>
          </p:cNvPr>
          <p:cNvSpPr>
            <a:spLocks noGrp="1"/>
          </p:cNvSpPr>
          <p:nvPr>
            <p:ph type="title"/>
          </p:nvPr>
        </p:nvSpPr>
        <p:spPr>
          <a:xfrm>
            <a:off x="838200" y="365125"/>
            <a:ext cx="10515600" cy="816561"/>
          </a:xfrm>
        </p:spPr>
        <p:txBody>
          <a:bodyPr>
            <a:normAutofit/>
          </a:bodyPr>
          <a:lstStyle/>
          <a:p>
            <a:pPr algn="ctr"/>
            <a:r>
              <a:rPr lang="en-US" sz="4000" b="1" dirty="0">
                <a:latin typeface="Times New Roman" panose="02020603050405020304" pitchFamily="18" charset="0"/>
                <a:cs typeface="Times New Roman" panose="02020603050405020304" pitchFamily="18" charset="0"/>
              </a:rPr>
              <a:t>Causes &amp; Effect of Air Pollution</a:t>
            </a:r>
            <a:endParaRPr lang="en-IN"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22C245A-AC9B-96AE-2679-6C5B98CCB60C}"/>
              </a:ext>
            </a:extLst>
          </p:cNvPr>
          <p:cNvSpPr>
            <a:spLocks noGrp="1"/>
          </p:cNvSpPr>
          <p:nvPr>
            <p:ph idx="1"/>
          </p:nvPr>
        </p:nvSpPr>
        <p:spPr>
          <a:xfrm>
            <a:off x="838200" y="1287194"/>
            <a:ext cx="10515600" cy="5084109"/>
          </a:xfrm>
        </p:spPr>
        <p:txBody>
          <a:bodyPr>
            <a:normAutofit fontScale="62500" lnSpcReduction="20000"/>
          </a:bodyPr>
          <a:lstStyle/>
          <a:p>
            <a:pPr marL="0" indent="0" algn="just">
              <a:buNone/>
            </a:pPr>
            <a:r>
              <a:rPr lang="en-US" sz="3800" b="1" dirty="0">
                <a:latin typeface="Times New Roman" panose="02020603050405020304" pitchFamily="18" charset="0"/>
                <a:cs typeface="Times New Roman" panose="02020603050405020304" pitchFamily="18" charset="0"/>
              </a:rPr>
              <a:t>Causes of Air Pollution</a:t>
            </a:r>
          </a:p>
          <a:p>
            <a:pPr algn="just">
              <a:buFont typeface="+mj-lt"/>
              <a:buAutoNum type="arabicPeriod"/>
            </a:pPr>
            <a:r>
              <a:rPr lang="en-US" dirty="0">
                <a:latin typeface="Times New Roman" panose="02020603050405020304" pitchFamily="18" charset="0"/>
                <a:cs typeface="Times New Roman" panose="02020603050405020304" pitchFamily="18" charset="0"/>
              </a:rPr>
              <a:t>Transportation: Vehicles emit CO, NOx, and other pollutants due to the combustion of gasoline and diesel.</a:t>
            </a:r>
          </a:p>
          <a:p>
            <a:pPr algn="just">
              <a:buFont typeface="+mj-lt"/>
              <a:buAutoNum type="arabicPeriod"/>
            </a:pPr>
            <a:r>
              <a:rPr lang="en-US" dirty="0">
                <a:latin typeface="Times New Roman" panose="02020603050405020304" pitchFamily="18" charset="0"/>
                <a:cs typeface="Times New Roman" panose="02020603050405020304" pitchFamily="18" charset="0"/>
              </a:rPr>
              <a:t>Industrial Processes: Factories, refineries, and power plants release SO₂, NOx, and particulate matter into the air.</a:t>
            </a:r>
          </a:p>
          <a:p>
            <a:pPr algn="just">
              <a:buFont typeface="+mj-lt"/>
              <a:buAutoNum type="arabicPeriod"/>
            </a:pPr>
            <a:r>
              <a:rPr lang="en-US" dirty="0">
                <a:latin typeface="Times New Roman" panose="02020603050405020304" pitchFamily="18" charset="0"/>
                <a:cs typeface="Times New Roman" panose="02020603050405020304" pitchFamily="18" charset="0"/>
              </a:rPr>
              <a:t>Agriculture: Fertilizers and livestock produce ammonia and methane, which contribute to air pollution and greenhouse gases.</a:t>
            </a:r>
          </a:p>
          <a:p>
            <a:pPr algn="just">
              <a:buFont typeface="+mj-lt"/>
              <a:buAutoNum type="arabicPeriod"/>
            </a:pPr>
            <a:r>
              <a:rPr lang="en-US" dirty="0">
                <a:latin typeface="Times New Roman" panose="02020603050405020304" pitchFamily="18" charset="0"/>
                <a:cs typeface="Times New Roman" panose="02020603050405020304" pitchFamily="18" charset="0"/>
              </a:rPr>
              <a:t>Deforestation: Burning or clearing forests for agriculture or urban development releases CO₂ and particulates into the air.</a:t>
            </a:r>
          </a:p>
          <a:p>
            <a:pPr algn="just">
              <a:buFont typeface="+mj-lt"/>
              <a:buAutoNum type="arabicPeriod"/>
            </a:pPr>
            <a:r>
              <a:rPr lang="en-US" dirty="0">
                <a:latin typeface="Times New Roman" panose="02020603050405020304" pitchFamily="18" charset="0"/>
                <a:cs typeface="Times New Roman" panose="02020603050405020304" pitchFamily="18" charset="0"/>
              </a:rPr>
              <a:t>Household Combustion: Use of wood stoves, coal, and kerosene in homes contributes significantly to indoor and outdoor pollution, particularly in areas with limited access to cleaner energy.</a:t>
            </a:r>
          </a:p>
          <a:p>
            <a:pPr marL="0" indent="0" algn="just">
              <a:buNone/>
            </a:pPr>
            <a:r>
              <a:rPr lang="en-US" sz="3800" b="1" dirty="0">
                <a:latin typeface="Times New Roman" panose="02020603050405020304" pitchFamily="18" charset="0"/>
                <a:cs typeface="Times New Roman" panose="02020603050405020304" pitchFamily="18" charset="0"/>
              </a:rPr>
              <a:t>Effect of Air Pollution</a:t>
            </a:r>
          </a:p>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Human Health: Linked to respiratory diseases (like asthma, bronchitis, and lung cancer), cardiovascular diseases, and premature deaths.</a:t>
            </a:r>
          </a:p>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Environmental Impact: Air pollution damages crops, forests, and water bodies, disrupting ecosystems.</a:t>
            </a:r>
          </a:p>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Climate Change: Certain pollutants, especially CO₂ and methane, are potent greenhouse gases that contribute to global warming.</a:t>
            </a:r>
          </a:p>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Acid Rain: SO₂ and NOx emissions lead to acid rain, which harms aquatic ecosystems, soil quality, and building materials.</a:t>
            </a:r>
          </a:p>
        </p:txBody>
      </p:sp>
    </p:spTree>
    <p:extLst>
      <p:ext uri="{BB962C8B-B14F-4D97-AF65-F5344CB8AC3E}">
        <p14:creationId xmlns:p14="http://schemas.microsoft.com/office/powerpoint/2010/main" val="25159984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700EC-3FB6-F000-DBC5-F33FC179188F}"/>
              </a:ext>
            </a:extLst>
          </p:cNvPr>
          <p:cNvSpPr>
            <a:spLocks noGrp="1"/>
          </p:cNvSpPr>
          <p:nvPr>
            <p:ph type="title"/>
          </p:nvPr>
        </p:nvSpPr>
        <p:spPr/>
        <p:txBody>
          <a:bodyPr>
            <a:normAutofit/>
          </a:bodyPr>
          <a:lstStyle/>
          <a:p>
            <a:pPr algn="ctr"/>
            <a:r>
              <a:rPr lang="en-IN" sz="4000" b="1" dirty="0">
                <a:latin typeface="Times New Roman" panose="02020603050405020304" pitchFamily="18" charset="0"/>
                <a:cs typeface="Times New Roman" panose="02020603050405020304" pitchFamily="18" charset="0"/>
              </a:rPr>
              <a:t>Control of Air Pollution</a:t>
            </a:r>
          </a:p>
        </p:txBody>
      </p:sp>
      <p:sp>
        <p:nvSpPr>
          <p:cNvPr id="5" name="Rectangle 2">
            <a:extLst>
              <a:ext uri="{FF2B5EF4-FFF2-40B4-BE49-F238E27FC236}">
                <a16:creationId xmlns:a16="http://schemas.microsoft.com/office/drawing/2014/main" id="{F98E987A-D06F-7EFD-B6B3-FD797E14CFC4}"/>
              </a:ext>
            </a:extLst>
          </p:cNvPr>
          <p:cNvSpPr>
            <a:spLocks noGrp="1" noChangeArrowheads="1"/>
          </p:cNvSpPr>
          <p:nvPr>
            <p:ph idx="1"/>
          </p:nvPr>
        </p:nvSpPr>
        <p:spPr bwMode="auto">
          <a:xfrm>
            <a:off x="1135626" y="1354419"/>
            <a:ext cx="10218174"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a:ln>
                  <a:noFill/>
                </a:ln>
                <a:solidFill>
                  <a:schemeClr val="tx1"/>
                </a:solidFill>
                <a:effectLst/>
                <a:latin typeface="Arial" panose="020B0604020202020204" pitchFamily="34" charset="0"/>
              </a:rPr>
              <a:t>1. </a:t>
            </a: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Adoption of Clean Energy</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Transitioning to renewable energy sources, like wind, solar, and hydropower, reduces reliance on fossil fuels.</a:t>
            </a:r>
          </a:p>
          <a:p>
            <a:pPr marL="0" marR="0" lvl="0" indent="0" algn="just" defTabSz="914400" rtl="0" eaLnBrk="0" fontAlgn="base" latinLnBrk="0" hangingPunct="0">
              <a:lnSpc>
                <a:spcPct val="100000"/>
              </a:lnSpc>
              <a:spcBef>
                <a:spcPct val="0"/>
              </a:spcBef>
              <a:spcAft>
                <a:spcPct val="0"/>
              </a:spcAft>
              <a:buClrTx/>
              <a:buSzTx/>
              <a:buNone/>
              <a:tabLst/>
            </a:pP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2. Emissions Regulations</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Policies and standards, like the Clean Air Act in the U.S., have helped reduce emissions from industries and vehicles.</a:t>
            </a:r>
          </a:p>
          <a:p>
            <a:pPr marL="0" marR="0" lvl="0" indent="0" algn="just" defTabSz="914400" rtl="0" eaLnBrk="0" fontAlgn="base" latinLnBrk="0" hangingPunct="0">
              <a:lnSpc>
                <a:spcPct val="100000"/>
              </a:lnSpc>
              <a:spcBef>
                <a:spcPct val="0"/>
              </a:spcBef>
              <a:spcAft>
                <a:spcPct val="0"/>
              </a:spcAft>
              <a:buClrTx/>
              <a:buSzTx/>
              <a:buNone/>
              <a:tabLst/>
            </a:pP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3. Electric and Hybrid Vehicles</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Encouraging the use of low-emission vehicles can significantly reduce pollution from transportation.</a:t>
            </a:r>
          </a:p>
          <a:p>
            <a:pPr marL="0" marR="0" lvl="0" indent="0" algn="just" defTabSz="914400" rtl="0" eaLnBrk="0" fontAlgn="base" latinLnBrk="0" hangingPunct="0">
              <a:lnSpc>
                <a:spcPct val="100000"/>
              </a:lnSpc>
              <a:spcBef>
                <a:spcPct val="0"/>
              </a:spcBef>
              <a:spcAft>
                <a:spcPct val="0"/>
              </a:spcAft>
              <a:buClrTx/>
              <a:buSzTx/>
              <a:buNone/>
              <a:tabLst/>
            </a:pP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4. Industrial Scrubbers and Filters</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Industries can use scrubbers and filters to reduce pollutants before they are released into the atmosphere.</a:t>
            </a:r>
          </a:p>
          <a:p>
            <a:pPr marL="0" marR="0" lvl="0" indent="0" algn="just" defTabSz="914400" rtl="0" eaLnBrk="0" fontAlgn="base" latinLnBrk="0" hangingPunct="0">
              <a:lnSpc>
                <a:spcPct val="100000"/>
              </a:lnSpc>
              <a:spcBef>
                <a:spcPct val="0"/>
              </a:spcBef>
              <a:spcAft>
                <a:spcPct val="0"/>
              </a:spcAft>
              <a:buClrTx/>
              <a:buSzTx/>
              <a:buNone/>
              <a:tabLst/>
            </a:pP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5. Reforestation</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Planting trees helps absorb CO₂ and improve air quality.</a:t>
            </a:r>
          </a:p>
          <a:p>
            <a:pPr marL="0" marR="0" lvl="0" indent="0" algn="just" defTabSz="914400" rtl="0" eaLnBrk="0" fontAlgn="base" latinLnBrk="0" hangingPunct="0">
              <a:lnSpc>
                <a:spcPct val="100000"/>
              </a:lnSpc>
              <a:spcBef>
                <a:spcPct val="0"/>
              </a:spcBef>
              <a:spcAft>
                <a:spcPct val="0"/>
              </a:spcAft>
              <a:buClrTx/>
              <a:buSzTx/>
              <a:buNone/>
              <a:tabLst/>
            </a:pP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6. Public Awareness</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Educating communities on reducing emissions through lifestyle changes, such as using public transportation and reducing energy consumption, plays a crucial role. </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260058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011A2-BA08-2030-0E66-0AA3F4955CA1}"/>
              </a:ext>
            </a:extLst>
          </p:cNvPr>
          <p:cNvSpPr>
            <a:spLocks noGrp="1"/>
          </p:cNvSpPr>
          <p:nvPr>
            <p:ph type="title"/>
          </p:nvPr>
        </p:nvSpPr>
        <p:spPr/>
        <p:txBody>
          <a:bodyPr>
            <a:normAutofit/>
          </a:bodyPr>
          <a:lstStyle/>
          <a:p>
            <a:pPr algn="ctr"/>
            <a:r>
              <a:rPr lang="en-US" sz="4000" b="1" dirty="0">
                <a:latin typeface="Times New Roman" panose="02020603050405020304" pitchFamily="18" charset="0"/>
                <a:cs typeface="Times New Roman" panose="02020603050405020304" pitchFamily="18" charset="0"/>
              </a:rPr>
              <a:t>Water pollution</a:t>
            </a:r>
            <a:endParaRPr lang="en-IN"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AC55FB0-959A-0CB2-51D5-37B2178F9717}"/>
              </a:ext>
            </a:extLst>
          </p:cNvPr>
          <p:cNvSpPr>
            <a:spLocks noGrp="1"/>
          </p:cNvSpPr>
          <p:nvPr>
            <p:ph idx="1"/>
          </p:nvPr>
        </p:nvSpPr>
        <p:spPr>
          <a:xfrm>
            <a:off x="838200" y="1386348"/>
            <a:ext cx="10515600" cy="4790615"/>
          </a:xfrm>
        </p:spPr>
        <p:txBody>
          <a:bodyPr>
            <a:normAutofit fontScale="70000" lnSpcReduction="20000"/>
          </a:bodyPr>
          <a:lstStyle/>
          <a:p>
            <a:pPr marL="0" indent="0" algn="just">
              <a:buNone/>
            </a:pPr>
            <a:r>
              <a:rPr lang="en-US" dirty="0">
                <a:latin typeface="Times New Roman" panose="02020603050405020304" pitchFamily="18" charset="0"/>
                <a:cs typeface="Times New Roman" panose="02020603050405020304" pitchFamily="18" charset="0"/>
              </a:rPr>
              <a:t>Water pollution occurs when harmful substances enter water bodies such as rivers, lakes, oceans, and groundwater, affecting water quality, ecosystems, and human health. This pollution can come from various sources, both natural and human-made, and it poses a significant threat to drinking water, agriculture, recreation, and biodiversity.</a:t>
            </a:r>
          </a:p>
          <a:p>
            <a:pPr marL="0" indent="0" algn="just">
              <a:buNone/>
            </a:pPr>
            <a:r>
              <a:rPr lang="en-US" b="1" dirty="0">
                <a:latin typeface="Times New Roman" panose="02020603050405020304" pitchFamily="18" charset="0"/>
                <a:cs typeface="Times New Roman" panose="02020603050405020304" pitchFamily="18" charset="0"/>
              </a:rPr>
              <a:t>Types of Water Pollutants:</a:t>
            </a:r>
          </a:p>
          <a:p>
            <a:pPr algn="just">
              <a:buFont typeface="+mj-lt"/>
              <a:buAutoNum type="arabicPeriod"/>
            </a:pPr>
            <a:r>
              <a:rPr lang="en-US" dirty="0">
                <a:latin typeface="Times New Roman" panose="02020603050405020304" pitchFamily="18" charset="0"/>
                <a:cs typeface="Times New Roman" panose="02020603050405020304" pitchFamily="18" charset="0"/>
              </a:rPr>
              <a:t>Chemical Pollutants: Includes pesticides, herbicides, heavy metals (like mercury, lead, and cadmium), and industrial chemicals. These pollutants come from agricultural runoff, industrial waste, and improper disposal practices.</a:t>
            </a:r>
          </a:p>
          <a:p>
            <a:pPr algn="just">
              <a:buFont typeface="+mj-lt"/>
              <a:buAutoNum type="arabicPeriod"/>
            </a:pPr>
            <a:r>
              <a:rPr lang="en-US" dirty="0">
                <a:latin typeface="Times New Roman" panose="02020603050405020304" pitchFamily="18" charset="0"/>
                <a:cs typeface="Times New Roman" panose="02020603050405020304" pitchFamily="18" charset="0"/>
              </a:rPr>
              <a:t>Biological Contaminants: Includes bacteria, viruses, and parasites. Sources include sewage, wastewater, and agricultural runoff, which can cause diseases in humans and animals.</a:t>
            </a:r>
          </a:p>
          <a:p>
            <a:pPr algn="just">
              <a:buFont typeface="+mj-lt"/>
              <a:buAutoNum type="arabicPeriod"/>
            </a:pPr>
            <a:r>
              <a:rPr lang="en-US" dirty="0">
                <a:latin typeface="Times New Roman" panose="02020603050405020304" pitchFamily="18" charset="0"/>
                <a:cs typeface="Times New Roman" panose="02020603050405020304" pitchFamily="18" charset="0"/>
              </a:rPr>
              <a:t>Nutrients: Excess nutrients, particularly nitrogen and phosphorus from fertilizers and detergents, lead to excessive plant growth and algal blooms, which deplete oxygen and create "dead zones" in water bodies.</a:t>
            </a:r>
          </a:p>
          <a:p>
            <a:pPr algn="just">
              <a:buFont typeface="+mj-lt"/>
              <a:buAutoNum type="arabicPeriod"/>
            </a:pPr>
            <a:r>
              <a:rPr lang="en-US" dirty="0">
                <a:latin typeface="Times New Roman" panose="02020603050405020304" pitchFamily="18" charset="0"/>
                <a:cs typeface="Times New Roman" panose="02020603050405020304" pitchFamily="18" charset="0"/>
              </a:rPr>
              <a:t>Plastic and Microplastics: Plastics from waste accumulate in oceans and waterways, breaking down into microplastics that infiltrate food chains and cause harm to marine and land organisms.</a:t>
            </a:r>
          </a:p>
          <a:p>
            <a:pPr algn="just">
              <a:buFont typeface="+mj-lt"/>
              <a:buAutoNum type="arabicPeriod"/>
            </a:pPr>
            <a:r>
              <a:rPr lang="en-US" dirty="0">
                <a:latin typeface="Times New Roman" panose="02020603050405020304" pitchFamily="18" charset="0"/>
                <a:cs typeface="Times New Roman" panose="02020603050405020304" pitchFamily="18" charset="0"/>
              </a:rPr>
              <a:t>Thermal Pollution: The discharge of heated water, often from industrial facilities, raises water temperatures, reducing oxygen levels and affecting aquatic life.</a:t>
            </a:r>
          </a:p>
          <a:p>
            <a:pPr marL="0" indent="0">
              <a:buNone/>
            </a:pPr>
            <a:endParaRPr lang="en-IN" dirty="0"/>
          </a:p>
        </p:txBody>
      </p:sp>
    </p:spTree>
    <p:extLst>
      <p:ext uri="{BB962C8B-B14F-4D97-AF65-F5344CB8AC3E}">
        <p14:creationId xmlns:p14="http://schemas.microsoft.com/office/powerpoint/2010/main" val="34941540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B9A40-7FCC-64BB-E9F7-331495F2516F}"/>
              </a:ext>
            </a:extLst>
          </p:cNvPr>
          <p:cNvSpPr>
            <a:spLocks noGrp="1"/>
          </p:cNvSpPr>
          <p:nvPr>
            <p:ph type="title"/>
          </p:nvPr>
        </p:nvSpPr>
        <p:spPr/>
        <p:txBody>
          <a:bodyPr>
            <a:normAutofit/>
          </a:bodyPr>
          <a:lstStyle/>
          <a:p>
            <a:pPr algn="ctr"/>
            <a:r>
              <a:rPr lang="en-US" sz="4000" b="1" dirty="0">
                <a:latin typeface="Times New Roman" panose="02020603050405020304" pitchFamily="18" charset="0"/>
                <a:cs typeface="Times New Roman" panose="02020603050405020304" pitchFamily="18" charset="0"/>
              </a:rPr>
              <a:t>Causes of Water Pollution</a:t>
            </a:r>
            <a:endParaRPr lang="en-IN"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8C7B5CD-CB7B-0A60-4E49-094FB234CDD0}"/>
              </a:ext>
            </a:extLst>
          </p:cNvPr>
          <p:cNvSpPr>
            <a:spLocks noGrp="1"/>
          </p:cNvSpPr>
          <p:nvPr>
            <p:ph idx="1"/>
          </p:nvPr>
        </p:nvSpPr>
        <p:spPr>
          <a:xfrm>
            <a:off x="838200" y="1297858"/>
            <a:ext cx="10515600" cy="4879105"/>
          </a:xfrm>
        </p:spPr>
        <p:txBody>
          <a:bodyPr>
            <a:normAutofit fontScale="92500" lnSpcReduction="10000"/>
          </a:bodyPr>
          <a:lstStyle/>
          <a:p>
            <a:pPr marL="0" indent="0" algn="just">
              <a:buNone/>
            </a:pPr>
            <a:endParaRPr lang="en-US" b="1" dirty="0"/>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Industrial Waste: Factories and industries release chemicals, heavy metals, and toxic waste directly into water bodies, polluting rivers and oceans.</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Agricultural Runoff: Fertilizers, pesticides, and animal waste from farmlands wash into water sources, leading to nutrient pollution and harmful algal blooms.</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Sewage and Wastewater: Untreated or partially treated sewage from households and industries contains harmful bacteria, chemicals, and nutrients, contaminating water bodies.</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Oil Spills: Accidental spills from oil tankers and drilling operations release petroleum into the ocean, harming marine life and coastlines.</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Plastic Waste: Plastic waste, including bags, bottles, and packaging materials, accumulates in waterways and oceans, where it harms wildlife and ecosystems.</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Deforestation and Soil Erosion: Clearing of trees leads to soil erosion, which causes sedimentation in water bodies, disrupting habitats and affecting water quality.</a:t>
            </a:r>
          </a:p>
          <a:p>
            <a:pPr marL="0" indent="0">
              <a:buNone/>
            </a:pPr>
            <a:endParaRPr lang="en-IN" dirty="0"/>
          </a:p>
        </p:txBody>
      </p:sp>
    </p:spTree>
    <p:extLst>
      <p:ext uri="{BB962C8B-B14F-4D97-AF65-F5344CB8AC3E}">
        <p14:creationId xmlns:p14="http://schemas.microsoft.com/office/powerpoint/2010/main" val="16393072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9FBFE-CE35-60FC-D7B7-079964892B40}"/>
              </a:ext>
            </a:extLst>
          </p:cNvPr>
          <p:cNvSpPr>
            <a:spLocks noGrp="1"/>
          </p:cNvSpPr>
          <p:nvPr>
            <p:ph type="title"/>
          </p:nvPr>
        </p:nvSpPr>
        <p:spPr/>
        <p:txBody>
          <a:bodyPr>
            <a:normAutofit/>
          </a:bodyPr>
          <a:lstStyle/>
          <a:p>
            <a:pPr algn="ctr"/>
            <a:r>
              <a:rPr lang="en-IN" sz="4000" b="1" dirty="0">
                <a:latin typeface="Times New Roman" panose="02020603050405020304" pitchFamily="18" charset="0"/>
                <a:cs typeface="Times New Roman" panose="02020603050405020304" pitchFamily="18" charset="0"/>
              </a:rPr>
              <a:t>Effect of Water Pollution</a:t>
            </a:r>
          </a:p>
        </p:txBody>
      </p:sp>
      <p:sp>
        <p:nvSpPr>
          <p:cNvPr id="3" name="Content Placeholder 2">
            <a:extLst>
              <a:ext uri="{FF2B5EF4-FFF2-40B4-BE49-F238E27FC236}">
                <a16:creationId xmlns:a16="http://schemas.microsoft.com/office/drawing/2014/main" id="{D12DD32D-043F-E938-A915-B610C4C2F55E}"/>
              </a:ext>
            </a:extLst>
          </p:cNvPr>
          <p:cNvSpPr>
            <a:spLocks noGrp="1"/>
          </p:cNvSpPr>
          <p:nvPr>
            <p:ph idx="1"/>
          </p:nvPr>
        </p:nvSpPr>
        <p:spPr>
          <a:xfrm>
            <a:off x="838200" y="1690688"/>
            <a:ext cx="10515600" cy="4351338"/>
          </a:xfrm>
        </p:spPr>
        <p:txBody>
          <a:bodyPr>
            <a:normAutofit fontScale="92500"/>
          </a:bodyPr>
          <a:lstStyle/>
          <a:p>
            <a:pPr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Human Health: Polluted water can cause diseases such as cholera, typhoid, dysentery, and hepatitis. Contaminated water with chemicals can also lead to cancers, neurological disorders, and other long-term health issues.</a:t>
            </a:r>
          </a:p>
          <a:p>
            <a:pPr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Ecosystem Damage: Polluted water affects aquatic plants and animals, reducing biodiversity. It disrupts food chains and can lead to the extinction of certain species.</a:t>
            </a:r>
          </a:p>
          <a:p>
            <a:pPr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Economic Impact: Water pollution affects industries like fishing, tourism, and agriculture, leading to economic losses. Cleaning polluted water sources can also be costly.</a:t>
            </a:r>
          </a:p>
          <a:p>
            <a:pPr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Food Chain Disruption: Pollutants accumulate in the tissues of organisms, especially in aquatic food chains, where toxins magnify as they move up the chain, posing risks to larger predators and humans.</a:t>
            </a:r>
          </a:p>
          <a:p>
            <a:pPr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Climate Change: Polluted water bodies emit greenhouse gases like methane and nitrous oxide, especially when they are overloaded with nutrients.</a:t>
            </a:r>
          </a:p>
          <a:p>
            <a:pPr marL="0" indent="0">
              <a:buNone/>
            </a:pPr>
            <a:endParaRPr lang="en-IN" dirty="0"/>
          </a:p>
        </p:txBody>
      </p:sp>
    </p:spTree>
    <p:extLst>
      <p:ext uri="{BB962C8B-B14F-4D97-AF65-F5344CB8AC3E}">
        <p14:creationId xmlns:p14="http://schemas.microsoft.com/office/powerpoint/2010/main" val="7884896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C0094-99B9-5521-3B3C-70E95CBC870B}"/>
              </a:ext>
            </a:extLst>
          </p:cNvPr>
          <p:cNvSpPr>
            <a:spLocks noGrp="1"/>
          </p:cNvSpPr>
          <p:nvPr>
            <p:ph type="title"/>
          </p:nvPr>
        </p:nvSpPr>
        <p:spPr/>
        <p:txBody>
          <a:bodyPr>
            <a:normAutofit fontScale="90000"/>
          </a:bodyPr>
          <a:lstStyle/>
          <a:p>
            <a:pPr algn="ctr"/>
            <a:br>
              <a:rPr lang="en-US" b="1" dirty="0"/>
            </a:br>
            <a:r>
              <a:rPr lang="en-US" b="1" dirty="0">
                <a:latin typeface="Times New Roman" panose="02020603050405020304" pitchFamily="18" charset="0"/>
                <a:cs typeface="Times New Roman" panose="02020603050405020304" pitchFamily="18" charset="0"/>
              </a:rPr>
              <a:t>Control of Water Pollution</a:t>
            </a:r>
            <a:br>
              <a:rPr lang="en-US" b="1" dirty="0"/>
            </a:br>
            <a:endParaRPr lang="en-IN" dirty="0"/>
          </a:p>
        </p:txBody>
      </p:sp>
      <p:sp>
        <p:nvSpPr>
          <p:cNvPr id="3" name="Content Placeholder 2">
            <a:extLst>
              <a:ext uri="{FF2B5EF4-FFF2-40B4-BE49-F238E27FC236}">
                <a16:creationId xmlns:a16="http://schemas.microsoft.com/office/drawing/2014/main" id="{81BE9079-2AB8-2D09-B4DB-48D4C4BB4FB4}"/>
              </a:ext>
            </a:extLst>
          </p:cNvPr>
          <p:cNvSpPr>
            <a:spLocks noGrp="1"/>
          </p:cNvSpPr>
          <p:nvPr>
            <p:ph idx="1"/>
          </p:nvPr>
        </p:nvSpPr>
        <p:spPr>
          <a:xfrm>
            <a:off x="838200" y="1489587"/>
            <a:ext cx="10515600" cy="4687376"/>
          </a:xfrm>
        </p:spPr>
        <p:txBody>
          <a:bodyPr>
            <a:normAutofit fontScale="92500" lnSpcReduction="20000"/>
          </a:bodyPr>
          <a:lstStyle/>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Afforestation and Reforestation: Planting trees reduces soil erosion and sedimentation in rivers and lakes.</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Wastewater Treatment: Treating sewage and industrial wastewater before discharging it into water bodies reduces pollution.</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Reducing Plastic Usage: Banning or reducing single-use plastics and promoting recycling help minimize plastic pollution in water bodies.</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Sustainable Farming Practices: Reducing the use of pesticides and fertilizers, planting cover crops, and using buffer zones to trap runoff prevent nutrient pollution.</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Oil Spill Prevention and Response: Strengthening safety protocols for oil extraction and transportation and investing in rapid-response cleanup methods minimize oil spill damage.</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Community Awareness and Education: Educating people about water conservation, waste disposal, and the impacts of pollution encourages sustainable practices.</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Regulations and Policies: Government policies, like the Clean Water Act in the U.S., aim to protect water bodies and enforce penalties for polluters.</a:t>
            </a:r>
          </a:p>
          <a:p>
            <a:pPr marL="0" indent="0" algn="just">
              <a:buNone/>
            </a:pPr>
            <a:endParaRPr lang="en-US" dirty="0"/>
          </a:p>
        </p:txBody>
      </p:sp>
    </p:spTree>
    <p:extLst>
      <p:ext uri="{BB962C8B-B14F-4D97-AF65-F5344CB8AC3E}">
        <p14:creationId xmlns:p14="http://schemas.microsoft.com/office/powerpoint/2010/main" val="299944221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FE89A-28D4-07A5-9D76-5E6D38B8CDA9}"/>
              </a:ext>
            </a:extLst>
          </p:cNvPr>
          <p:cNvSpPr>
            <a:spLocks noGrp="1"/>
          </p:cNvSpPr>
          <p:nvPr>
            <p:ph type="title"/>
          </p:nvPr>
        </p:nvSpPr>
        <p:spPr>
          <a:xfrm>
            <a:off x="838200" y="553268"/>
            <a:ext cx="10515600" cy="1325563"/>
          </a:xfrm>
        </p:spPr>
        <p:txBody>
          <a:bodyPr>
            <a:normAutofit/>
          </a:bodyPr>
          <a:lstStyle/>
          <a:p>
            <a:pPr algn="ctr"/>
            <a:r>
              <a:rPr lang="en-US" sz="4000" b="1" dirty="0">
                <a:latin typeface="Times New Roman" panose="02020603050405020304" pitchFamily="18" charset="0"/>
                <a:cs typeface="Times New Roman" panose="02020603050405020304" pitchFamily="18" charset="0"/>
              </a:rPr>
              <a:t>Soil pollution</a:t>
            </a:r>
            <a:endParaRPr lang="en-IN"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891F4C5-B9AD-63DD-CA4F-D5E3E07591DE}"/>
              </a:ext>
            </a:extLst>
          </p:cNvPr>
          <p:cNvSpPr>
            <a:spLocks noGrp="1"/>
          </p:cNvSpPr>
          <p:nvPr>
            <p:ph idx="1"/>
          </p:nvPr>
        </p:nvSpPr>
        <p:spPr>
          <a:xfrm>
            <a:off x="838200" y="1878831"/>
            <a:ext cx="10515600" cy="3100337"/>
          </a:xfrm>
        </p:spPr>
        <p:txBody>
          <a:bodyPr>
            <a:normAutofit fontScale="92500" lnSpcReduction="20000"/>
          </a:bodyPr>
          <a:lstStyle/>
          <a:p>
            <a:pPr marL="0" indent="0" algn="just">
              <a:lnSpc>
                <a:spcPct val="110000"/>
              </a:lnSpc>
              <a:buNone/>
            </a:pPr>
            <a:r>
              <a:rPr lang="en-US" dirty="0">
                <a:latin typeface="Times New Roman" panose="02020603050405020304" pitchFamily="18" charset="0"/>
                <a:cs typeface="Times New Roman" panose="02020603050405020304" pitchFamily="18" charset="0"/>
              </a:rPr>
              <a:t>Soil pollution refers to the contamination of soil by harmful chemicals or substances, which disrupts soil health, affects plant growth, and poses risks to ecosystems and human health. Soil pollution can stem from both natural sources, such as volcanic eruptions, and human activities, such as industrial waste, agricultural chemicals, and improper waste disposal. Contaminated soil not only impacts agriculture and biodiversity but also affects water quality and air quality as pollutants seep into groundwater or become airborne.</a:t>
            </a:r>
          </a:p>
        </p:txBody>
      </p:sp>
    </p:spTree>
    <p:extLst>
      <p:ext uri="{BB962C8B-B14F-4D97-AF65-F5344CB8AC3E}">
        <p14:creationId xmlns:p14="http://schemas.microsoft.com/office/powerpoint/2010/main" val="268780095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06AAF-F691-FB1B-C31F-6691ADD7266B}"/>
              </a:ext>
            </a:extLst>
          </p:cNvPr>
          <p:cNvSpPr>
            <a:spLocks noGrp="1"/>
          </p:cNvSpPr>
          <p:nvPr>
            <p:ph type="title"/>
          </p:nvPr>
        </p:nvSpPr>
        <p:spPr/>
        <p:txBody>
          <a:bodyPr>
            <a:normAutofit fontScale="90000"/>
          </a:bodyPr>
          <a:lstStyle/>
          <a:p>
            <a:pPr algn="ctr"/>
            <a:br>
              <a:rPr lang="en-US" b="1" dirty="0"/>
            </a:br>
            <a:r>
              <a:rPr lang="en-US" b="1" dirty="0">
                <a:latin typeface="Times New Roman" panose="02020603050405020304" pitchFamily="18" charset="0"/>
                <a:cs typeface="Times New Roman" panose="02020603050405020304" pitchFamily="18" charset="0"/>
              </a:rPr>
              <a:t>Types of Soil Pollutants</a:t>
            </a:r>
            <a:br>
              <a:rPr lang="en-US" b="1" dirty="0"/>
            </a:br>
            <a:endParaRPr lang="en-IN" dirty="0"/>
          </a:p>
        </p:txBody>
      </p:sp>
      <p:sp>
        <p:nvSpPr>
          <p:cNvPr id="3" name="Content Placeholder 2">
            <a:extLst>
              <a:ext uri="{FF2B5EF4-FFF2-40B4-BE49-F238E27FC236}">
                <a16:creationId xmlns:a16="http://schemas.microsoft.com/office/drawing/2014/main" id="{9B79B6D2-9012-28E2-819C-12543EC40AC6}"/>
              </a:ext>
            </a:extLst>
          </p:cNvPr>
          <p:cNvSpPr>
            <a:spLocks noGrp="1"/>
          </p:cNvSpPr>
          <p:nvPr>
            <p:ph idx="1"/>
          </p:nvPr>
        </p:nvSpPr>
        <p:spPr>
          <a:xfrm>
            <a:off x="838200" y="1445343"/>
            <a:ext cx="10515600" cy="4586748"/>
          </a:xfrm>
        </p:spPr>
        <p:txBody>
          <a:bodyPr>
            <a:normAutofit fontScale="92500" lnSpcReduction="10000"/>
          </a:bodyPr>
          <a:lstStyle/>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Heavy Metals: Elements such as lead, mercury, cadmium, and arsenic are toxic to plants and animals and can enter the human food chain. Sources include industrial activities, mining, and improper disposal of electronic waste.</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Pesticides and Herbicides: Chemicals used in agriculture to control pests and weeds accumulate in the soil, impacting soil health and contaminating groundwater.</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Polychlorinated Biphenyls (PCBs): Industrial chemicals previously used in electrical equipment and various industrial applications, PCBs are toxic and persist in the environment.</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Polycyclic Aromatic Hydrocarbons (PAHs): Formed by incomplete combustion of organic materials, PAHs are released from vehicle emissions, oil spills, and industrial processes. They are toxic and can harm plant and animal life.</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Microplastics: Small plastic particles, from both degraded plastics and synthetic products, accumulate in the soil, affecting its structure, reducing fertility, and entering the food chain.</a:t>
            </a:r>
          </a:p>
          <a:p>
            <a:pPr marL="0" indent="0">
              <a:buNone/>
            </a:pPr>
            <a:endParaRPr lang="en-IN" dirty="0"/>
          </a:p>
        </p:txBody>
      </p:sp>
    </p:spTree>
    <p:extLst>
      <p:ext uri="{BB962C8B-B14F-4D97-AF65-F5344CB8AC3E}">
        <p14:creationId xmlns:p14="http://schemas.microsoft.com/office/powerpoint/2010/main" val="220455147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187C1-71A7-7A08-31BD-6740208E3401}"/>
              </a:ext>
            </a:extLst>
          </p:cNvPr>
          <p:cNvSpPr>
            <a:spLocks noGrp="1"/>
          </p:cNvSpPr>
          <p:nvPr>
            <p:ph type="title"/>
          </p:nvPr>
        </p:nvSpPr>
        <p:spPr/>
        <p:txBody>
          <a:bodyPr>
            <a:normAutofit/>
          </a:bodyPr>
          <a:lstStyle/>
          <a:p>
            <a:pPr algn="ctr"/>
            <a:r>
              <a:rPr lang="en-US" sz="4000" b="1" dirty="0">
                <a:latin typeface="Times New Roman" panose="02020603050405020304" pitchFamily="18" charset="0"/>
                <a:cs typeface="Times New Roman" panose="02020603050405020304" pitchFamily="18" charset="0"/>
              </a:rPr>
              <a:t>Causes of Soil Pollution</a:t>
            </a:r>
            <a:endParaRPr lang="en-IN"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93BA35A-7068-313A-38AC-80B1CD667F21}"/>
              </a:ext>
            </a:extLst>
          </p:cNvPr>
          <p:cNvSpPr>
            <a:spLocks noGrp="1"/>
          </p:cNvSpPr>
          <p:nvPr>
            <p:ph idx="1"/>
          </p:nvPr>
        </p:nvSpPr>
        <p:spPr>
          <a:xfrm>
            <a:off x="838200" y="1371601"/>
            <a:ext cx="10515600" cy="4925960"/>
          </a:xfrm>
        </p:spPr>
        <p:txBody>
          <a:bodyPr>
            <a:normAutofit fontScale="70000" lnSpcReduction="20000"/>
          </a:bodyPr>
          <a:lstStyle/>
          <a:p>
            <a:pPr marL="0" indent="0">
              <a:buNone/>
            </a:pPr>
            <a:endParaRPr lang="en-US" b="1" dirty="0"/>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Industrial Waste: Factories and industries discharge pollutants such as heavy metals (like lead, cadmium, and mercury), toxic chemicals, and waste byproducts into the soil, affecting its quality.</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Agricultural Activities: Excessive use of chemical fertilizers, pesticides, herbicides, and insecticides leads to soil contamination, which affects soil microbes and can harm crops. Over time, these chemicals accumulate in the soil, leading to reduced fertility.</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Improper Waste Disposal: Dumping of household waste, plastics, and e-waste directly onto the ground contributes to soil contamination. Hazardous waste from batteries, electronic waste, and chemicals seeps into the soil, releasing toxins.</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Mining Activities: Mining operations disturb soil structure and introduce heavy metals and toxic substances that can degrade the quality of the soil.</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Oil Spills and Leaks: Spills from oil drilling, transportation, and storage release hydrocarbons into the soil, which are toxic to plant and animal life and can persist in the soil for years.</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Urbanization and Construction: Expanding cities lead to soil sealing (covering the ground with concrete), reducing the soil’s natural functions. Construction sites also introduce pollutants like cement, asbestos, and solvents.</a:t>
            </a:r>
          </a:p>
          <a:p>
            <a:pPr marL="0" indent="0">
              <a:buNone/>
            </a:pPr>
            <a:endParaRPr lang="en-IN" dirty="0"/>
          </a:p>
        </p:txBody>
      </p:sp>
    </p:spTree>
    <p:extLst>
      <p:ext uri="{BB962C8B-B14F-4D97-AF65-F5344CB8AC3E}">
        <p14:creationId xmlns:p14="http://schemas.microsoft.com/office/powerpoint/2010/main" val="34752956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F31C4-71EB-2BF6-B455-7B4BDED1A4CB}"/>
              </a:ext>
            </a:extLst>
          </p:cNvPr>
          <p:cNvSpPr>
            <a:spLocks noGrp="1"/>
          </p:cNvSpPr>
          <p:nvPr>
            <p:ph type="title"/>
          </p:nvPr>
        </p:nvSpPr>
        <p:spPr/>
        <p:txBody>
          <a:bodyPr>
            <a:normAutofit fontScale="90000"/>
          </a:bodyPr>
          <a:lstStyle/>
          <a:p>
            <a:pPr algn="ctr"/>
            <a:br>
              <a:rPr lang="en-US" b="1" dirty="0"/>
            </a:br>
            <a:r>
              <a:rPr lang="en-US" b="1" dirty="0">
                <a:latin typeface="Times New Roman" panose="02020603050405020304" pitchFamily="18" charset="0"/>
                <a:cs typeface="Times New Roman" panose="02020603050405020304" pitchFamily="18" charset="0"/>
              </a:rPr>
              <a:t>Effect of Soil Pollution</a:t>
            </a:r>
            <a:br>
              <a:rPr lang="en-US" b="1" dirty="0">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74DD0FA-B82D-04D3-8394-59A851006042}"/>
              </a:ext>
            </a:extLst>
          </p:cNvPr>
          <p:cNvSpPr>
            <a:spLocks noGrp="1"/>
          </p:cNvSpPr>
          <p:nvPr>
            <p:ph idx="1"/>
          </p:nvPr>
        </p:nvSpPr>
        <p:spPr>
          <a:xfrm>
            <a:off x="838200" y="1430594"/>
            <a:ext cx="10515600" cy="4746369"/>
          </a:xfrm>
        </p:spPr>
        <p:txBody>
          <a:bodyPr>
            <a:normAutofit fontScale="92500" lnSpcReduction="10000"/>
          </a:bodyPr>
          <a:lstStyle/>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Reduced Soil Fertility: Chemical contaminants disrupt the balance of nutrients, reducing the soil’s fertility and its ability to support healthy plant growth.</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Harm to Plant Life: Toxic chemicals and heavy metals in the soil are absorbed by plants, which can inhibit growth, reduce crop yields, and result in the accumulation of toxins in plants consumed by humans and animals.</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Water Contamination: Pollutants in the soil leach into groundwater, contaminating drinking water sources and affecting aquatic ecosystems.</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Impact on Human Health: Exposure to soil pollutants through food, water, and air can lead to health problems such as respiratory issues, neurological damage, skin diseases, and even cancers. Heavy metals and certain chemicals are particularly hazardous.</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Loss of Biodiversity: Soil contamination harms soil microbes, insects, and plants, leading to a loss of biodiversity and disruption of ecosystems.</a:t>
            </a:r>
          </a:p>
          <a:p>
            <a:pPr marL="457200" indent="-457200" algn="just">
              <a:buFont typeface="+mj-lt"/>
              <a:buAutoNum type="arabicPeriod"/>
            </a:pPr>
            <a:r>
              <a:rPr lang="en-US" sz="2400" dirty="0">
                <a:latin typeface="Times New Roman" panose="02020603050405020304" pitchFamily="18" charset="0"/>
                <a:cs typeface="Times New Roman" panose="02020603050405020304" pitchFamily="18" charset="0"/>
              </a:rPr>
              <a:t>Climate Impact: Soil pollution can release harmful gases such as methane and nitrous oxide, contributing to climate change.</a:t>
            </a:r>
          </a:p>
          <a:p>
            <a:pPr marL="0" indent="0">
              <a:buNone/>
            </a:pPr>
            <a:endParaRPr lang="en-IN" dirty="0"/>
          </a:p>
        </p:txBody>
      </p:sp>
    </p:spTree>
    <p:extLst>
      <p:ext uri="{BB962C8B-B14F-4D97-AF65-F5344CB8AC3E}">
        <p14:creationId xmlns:p14="http://schemas.microsoft.com/office/powerpoint/2010/main" val="1390744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BB454-7657-67F2-DB4D-ECFFD8F04B7E}"/>
              </a:ext>
            </a:extLst>
          </p:cNvPr>
          <p:cNvSpPr>
            <a:spLocks noGrp="1"/>
          </p:cNvSpPr>
          <p:nvPr>
            <p:ph type="title"/>
          </p:nvPr>
        </p:nvSpPr>
        <p:spPr/>
        <p:txBody>
          <a:bodyPr>
            <a:normAutofit fontScale="90000"/>
          </a:bodyPr>
          <a:lstStyle/>
          <a:p>
            <a:pPr algn="ctr"/>
            <a:br>
              <a:rPr lang="en-IN" sz="4400" b="1" dirty="0">
                <a:effectLst/>
                <a:latin typeface="Times New Roman" panose="02020603050405020304" pitchFamily="18" charset="0"/>
                <a:ea typeface="Times New Roman" panose="02020603050405020304" pitchFamily="18" charset="0"/>
              </a:rPr>
            </a:br>
            <a:r>
              <a:rPr lang="en-IN" sz="4400" b="1" dirty="0">
                <a:effectLst/>
                <a:latin typeface="Times New Roman" panose="02020603050405020304" pitchFamily="18" charset="0"/>
                <a:ea typeface="Times New Roman" panose="02020603050405020304" pitchFamily="18" charset="0"/>
              </a:rPr>
              <a:t>Scope of Environmental Studies</a:t>
            </a:r>
            <a:br>
              <a:rPr lang="en-IN" sz="4400" dirty="0">
                <a:effectLst/>
                <a:latin typeface="Times New Roman" panose="02020603050405020304" pitchFamily="18" charset="0"/>
                <a:ea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3509C537-8607-BEE7-0E66-2B65F2237590}"/>
              </a:ext>
            </a:extLst>
          </p:cNvPr>
          <p:cNvSpPr>
            <a:spLocks noGrp="1"/>
          </p:cNvSpPr>
          <p:nvPr>
            <p:ph idx="1"/>
          </p:nvPr>
        </p:nvSpPr>
        <p:spPr>
          <a:xfrm>
            <a:off x="838199" y="1574574"/>
            <a:ext cx="6273801" cy="4351338"/>
          </a:xfrm>
        </p:spPr>
        <p:txBody>
          <a:bodyPr>
            <a:normAutofit fontScale="92500"/>
          </a:bodyPr>
          <a:lstStyle/>
          <a:p>
            <a:pPr marL="342900" lvl="0" indent="-342900" algn="just">
              <a:buFont typeface="+mj-lt"/>
              <a:buAutoNum type="arabicPeriod"/>
              <a:tabLst>
                <a:tab pos="457200" algn="l"/>
              </a:tabLst>
            </a:pPr>
            <a:r>
              <a:rPr lang="en-IN" sz="2400" dirty="0">
                <a:effectLst/>
                <a:latin typeface="Times New Roman" panose="02020603050405020304" pitchFamily="18" charset="0"/>
                <a:ea typeface="Times New Roman" panose="02020603050405020304" pitchFamily="18" charset="0"/>
              </a:rPr>
              <a:t>Understanding Environmental Processes</a:t>
            </a:r>
          </a:p>
          <a:p>
            <a:pPr marL="342900" lvl="0" indent="-342900" algn="just">
              <a:buFont typeface="+mj-lt"/>
              <a:buAutoNum type="arabicPeriod"/>
              <a:tabLst>
                <a:tab pos="457200" algn="l"/>
              </a:tabLst>
            </a:pPr>
            <a:r>
              <a:rPr lang="en-IN" sz="2400" dirty="0">
                <a:effectLst/>
                <a:latin typeface="Times New Roman" panose="02020603050405020304" pitchFamily="18" charset="0"/>
                <a:ea typeface="Times New Roman" panose="02020603050405020304" pitchFamily="18" charset="0"/>
              </a:rPr>
              <a:t>Environmental Management</a:t>
            </a:r>
          </a:p>
          <a:p>
            <a:pPr marL="342900" lvl="0" indent="-342900" algn="just">
              <a:buFont typeface="+mj-lt"/>
              <a:buAutoNum type="arabicPeriod"/>
              <a:tabLst>
                <a:tab pos="457200" algn="l"/>
              </a:tabLst>
            </a:pPr>
            <a:r>
              <a:rPr lang="en-IN" sz="2400" dirty="0">
                <a:effectLst/>
                <a:latin typeface="Times New Roman" panose="02020603050405020304" pitchFamily="18" charset="0"/>
                <a:ea typeface="Times New Roman" panose="02020603050405020304" pitchFamily="18" charset="0"/>
              </a:rPr>
              <a:t>Sustainability and Development</a:t>
            </a:r>
          </a:p>
          <a:p>
            <a:pPr marL="342900" lvl="0" indent="-342900" algn="just">
              <a:buFont typeface="+mj-lt"/>
              <a:buAutoNum type="arabicPeriod"/>
              <a:tabLst>
                <a:tab pos="457200" algn="l"/>
              </a:tabLst>
            </a:pPr>
            <a:r>
              <a:rPr lang="en-IN" sz="2400" dirty="0">
                <a:effectLst/>
                <a:latin typeface="Times New Roman" panose="02020603050405020304" pitchFamily="18" charset="0"/>
                <a:ea typeface="Times New Roman" panose="02020603050405020304" pitchFamily="18" charset="0"/>
              </a:rPr>
              <a:t>Pollution Control and Waste Management</a:t>
            </a:r>
          </a:p>
          <a:p>
            <a:pPr marL="342900" lvl="0" indent="-342900" algn="just">
              <a:buFont typeface="+mj-lt"/>
              <a:buAutoNum type="arabicPeriod"/>
              <a:tabLst>
                <a:tab pos="457200" algn="l"/>
              </a:tabLst>
            </a:pPr>
            <a:r>
              <a:rPr lang="en-IN" sz="2400" dirty="0">
                <a:effectLst/>
                <a:latin typeface="Times New Roman" panose="02020603050405020304" pitchFamily="18" charset="0"/>
                <a:ea typeface="Times New Roman" panose="02020603050405020304" pitchFamily="18" charset="0"/>
              </a:rPr>
              <a:t>Biodiversity Conservation</a:t>
            </a:r>
          </a:p>
          <a:p>
            <a:pPr marL="342900" lvl="0" indent="-342900" algn="just">
              <a:buFont typeface="+mj-lt"/>
              <a:buAutoNum type="arabicPeriod"/>
              <a:tabLst>
                <a:tab pos="457200" algn="l"/>
              </a:tabLst>
            </a:pPr>
            <a:r>
              <a:rPr lang="en-IN" sz="2400" dirty="0">
                <a:effectLst/>
                <a:latin typeface="Times New Roman" panose="02020603050405020304" pitchFamily="18" charset="0"/>
                <a:ea typeface="Times New Roman" panose="02020603050405020304" pitchFamily="18" charset="0"/>
              </a:rPr>
              <a:t>Climate Change and Global Environmental Issues</a:t>
            </a:r>
          </a:p>
          <a:p>
            <a:pPr marL="342900" lvl="0" indent="-342900" algn="just">
              <a:buFont typeface="+mj-lt"/>
              <a:buAutoNum type="arabicPeriod"/>
              <a:tabLst>
                <a:tab pos="457200" algn="l"/>
              </a:tabLst>
            </a:pPr>
            <a:r>
              <a:rPr lang="en-IN" sz="2400" dirty="0">
                <a:effectLst/>
                <a:latin typeface="Times New Roman" panose="02020603050405020304" pitchFamily="18" charset="0"/>
                <a:ea typeface="Times New Roman" panose="02020603050405020304" pitchFamily="18" charset="0"/>
              </a:rPr>
              <a:t>Environmental Policy and Law</a:t>
            </a:r>
          </a:p>
          <a:p>
            <a:pPr marL="342900" lvl="0" indent="-342900" algn="just">
              <a:buFont typeface="+mj-lt"/>
              <a:buAutoNum type="arabicPeriod"/>
              <a:tabLst>
                <a:tab pos="457200" algn="l"/>
              </a:tabLst>
            </a:pPr>
            <a:r>
              <a:rPr lang="en-IN" sz="2400" dirty="0">
                <a:effectLst/>
                <a:latin typeface="Times New Roman" panose="02020603050405020304" pitchFamily="18" charset="0"/>
                <a:ea typeface="Times New Roman" panose="02020603050405020304" pitchFamily="18" charset="0"/>
              </a:rPr>
              <a:t>Environmental Education and Awareness</a:t>
            </a:r>
          </a:p>
          <a:p>
            <a:pPr marL="342900" lvl="0" indent="-342900" algn="just">
              <a:buFont typeface="+mj-lt"/>
              <a:buAutoNum type="arabicPeriod"/>
              <a:tabLst>
                <a:tab pos="457200" algn="l"/>
              </a:tabLst>
            </a:pPr>
            <a:r>
              <a:rPr lang="en-IN" sz="2400" dirty="0">
                <a:effectLst/>
                <a:latin typeface="Times New Roman" panose="02020603050405020304" pitchFamily="18" charset="0"/>
                <a:ea typeface="Times New Roman" panose="02020603050405020304" pitchFamily="18" charset="0"/>
              </a:rPr>
              <a:t>Human-Environment Interaction</a:t>
            </a:r>
          </a:p>
          <a:p>
            <a:pPr marL="342900" lvl="0" indent="-342900" algn="just">
              <a:buFont typeface="+mj-lt"/>
              <a:buAutoNum type="arabicPeriod"/>
              <a:tabLst>
                <a:tab pos="457200" algn="l"/>
              </a:tabLst>
            </a:pPr>
            <a:r>
              <a:rPr lang="en-IN" sz="2400" dirty="0">
                <a:effectLst/>
                <a:latin typeface="Times New Roman" panose="02020603050405020304" pitchFamily="18" charset="0"/>
                <a:ea typeface="Times New Roman" panose="02020603050405020304" pitchFamily="18" charset="0"/>
              </a:rPr>
              <a:t>Environmental Ethics and Justice</a:t>
            </a:r>
          </a:p>
          <a:p>
            <a:endParaRPr lang="en-IN" dirty="0"/>
          </a:p>
        </p:txBody>
      </p:sp>
      <p:pic>
        <p:nvPicPr>
          <p:cNvPr id="5" name="Picture 2" descr="What is the Scope of Environmental Studies? | Earth Reminder">
            <a:extLst>
              <a:ext uri="{FF2B5EF4-FFF2-40B4-BE49-F238E27FC236}">
                <a16:creationId xmlns:a16="http://schemas.microsoft.com/office/drawing/2014/main" id="{71B883CC-3A30-9909-106E-92C96F4D22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4916" y="2005919"/>
            <a:ext cx="4925215" cy="32775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752745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E787E-A10A-14BE-8AE0-CE212EE164C6}"/>
              </a:ext>
            </a:extLst>
          </p:cNvPr>
          <p:cNvSpPr>
            <a:spLocks noGrp="1"/>
          </p:cNvSpPr>
          <p:nvPr>
            <p:ph type="title"/>
          </p:nvPr>
        </p:nvSpPr>
        <p:spPr/>
        <p:txBody>
          <a:bodyPr>
            <a:normAutofit/>
          </a:bodyPr>
          <a:lstStyle/>
          <a:p>
            <a:pPr algn="ctr"/>
            <a:r>
              <a:rPr lang="en-IN" sz="4000" b="1" dirty="0">
                <a:latin typeface="Times New Roman" panose="02020603050405020304" pitchFamily="18" charset="0"/>
                <a:cs typeface="Times New Roman" panose="02020603050405020304" pitchFamily="18" charset="0"/>
              </a:rPr>
              <a:t>Control of Soil Pollution</a:t>
            </a:r>
          </a:p>
        </p:txBody>
      </p:sp>
      <p:sp>
        <p:nvSpPr>
          <p:cNvPr id="3" name="Content Placeholder 2">
            <a:extLst>
              <a:ext uri="{FF2B5EF4-FFF2-40B4-BE49-F238E27FC236}">
                <a16:creationId xmlns:a16="http://schemas.microsoft.com/office/drawing/2014/main" id="{9C35D339-12DA-564E-E165-0247E2E80CF2}"/>
              </a:ext>
            </a:extLst>
          </p:cNvPr>
          <p:cNvSpPr>
            <a:spLocks noGrp="1"/>
          </p:cNvSpPr>
          <p:nvPr>
            <p:ph idx="1"/>
          </p:nvPr>
        </p:nvSpPr>
        <p:spPr>
          <a:xfrm>
            <a:off x="838200" y="1469461"/>
            <a:ext cx="10515600" cy="4503636"/>
          </a:xfrm>
        </p:spPr>
        <p:txBody>
          <a:bodyPr>
            <a:normAutofit fontScale="62500" lnSpcReduction="20000"/>
          </a:bodyPr>
          <a:lstStyle/>
          <a:p>
            <a:pPr>
              <a:buFont typeface="+mj-lt"/>
              <a:buAutoNum type="arabicPeriod"/>
            </a:pPr>
            <a:endParaRPr lang="en-US" b="1" dirty="0"/>
          </a:p>
          <a:p>
            <a:pPr marL="514350" indent="-514350" algn="just">
              <a:buFont typeface="+mj-lt"/>
              <a:buAutoNum type="arabicPeriod"/>
            </a:pPr>
            <a:r>
              <a:rPr lang="en-US" sz="3200" dirty="0">
                <a:latin typeface="Times New Roman" panose="02020603050405020304" pitchFamily="18" charset="0"/>
                <a:cs typeface="Times New Roman" panose="02020603050405020304" pitchFamily="18" charset="0"/>
              </a:rPr>
              <a:t>Sustainable Agricultural Practices: Reducing the use of chemical fertilizers and pesticides, practicing crop rotation, and adopting organic farming help maintain soil health.</a:t>
            </a:r>
          </a:p>
          <a:p>
            <a:pPr marL="514350" indent="-514350" algn="just">
              <a:buFont typeface="+mj-lt"/>
              <a:buAutoNum type="arabicPeriod"/>
            </a:pPr>
            <a:r>
              <a:rPr lang="en-US" sz="3200" dirty="0">
                <a:latin typeface="Times New Roman" panose="02020603050405020304" pitchFamily="18" charset="0"/>
                <a:cs typeface="Times New Roman" panose="02020603050405020304" pitchFamily="18" charset="0"/>
              </a:rPr>
              <a:t>Waste Management and Recycling: Proper disposal and recycling of industrial, household, and electronic waste prevent harmful substances from entering the soil.</a:t>
            </a:r>
          </a:p>
          <a:p>
            <a:pPr marL="514350" indent="-514350" algn="just">
              <a:buFont typeface="+mj-lt"/>
              <a:buAutoNum type="arabicPeriod"/>
            </a:pPr>
            <a:r>
              <a:rPr lang="en-US" sz="3200" dirty="0">
                <a:latin typeface="Times New Roman" panose="02020603050405020304" pitchFamily="18" charset="0"/>
                <a:cs typeface="Times New Roman" panose="02020603050405020304" pitchFamily="18" charset="0"/>
              </a:rPr>
              <a:t>Reducing Plastic Use: Minimizing single-use plastics and promoting alternatives reduce plastic pollution in the soil.</a:t>
            </a:r>
          </a:p>
          <a:p>
            <a:pPr marL="514350" indent="-514350" algn="just">
              <a:buFont typeface="+mj-lt"/>
              <a:buAutoNum type="arabicPeriod"/>
            </a:pPr>
            <a:r>
              <a:rPr lang="en-US" sz="3200" dirty="0">
                <a:latin typeface="Times New Roman" panose="02020603050405020304" pitchFamily="18" charset="0"/>
                <a:cs typeface="Times New Roman" panose="02020603050405020304" pitchFamily="18" charset="0"/>
              </a:rPr>
              <a:t>Bioremediation: This method uses microorganisms, plants, or fungi to detoxify contaminated soil. For example, certain plants can absorb heavy metals, which are then safely removed from the soil.</a:t>
            </a:r>
          </a:p>
          <a:p>
            <a:pPr marL="514350" indent="-514350" algn="just">
              <a:buFont typeface="+mj-lt"/>
              <a:buAutoNum type="arabicPeriod"/>
            </a:pPr>
            <a:r>
              <a:rPr lang="en-US" sz="3200" dirty="0">
                <a:latin typeface="Times New Roman" panose="02020603050405020304" pitchFamily="18" charset="0"/>
                <a:cs typeface="Times New Roman" panose="02020603050405020304" pitchFamily="18" charset="0"/>
              </a:rPr>
              <a:t>Phytoremediation: Using plants to absorb, contain, or break down pollutants in the soil. For example, sunflowers and certain grasses can absorb heavy metals from contaminated soil.</a:t>
            </a:r>
          </a:p>
          <a:p>
            <a:pPr marL="514350" indent="-514350" algn="just">
              <a:buFont typeface="+mj-lt"/>
              <a:buAutoNum type="arabicPeriod"/>
            </a:pPr>
            <a:r>
              <a:rPr lang="en-US" sz="3200" dirty="0">
                <a:latin typeface="Times New Roman" panose="02020603050405020304" pitchFamily="18" charset="0"/>
                <a:cs typeface="Times New Roman" panose="02020603050405020304" pitchFamily="18" charset="0"/>
              </a:rPr>
              <a:t>Awareness and Education: Educating communities about the impacts of soil pollution and sustainable practices can lead to reduced pollution at the local level.</a:t>
            </a:r>
          </a:p>
          <a:p>
            <a:pPr marL="514350" indent="-514350" algn="just">
              <a:buFont typeface="+mj-lt"/>
              <a:buAutoNum type="arabicPeriod"/>
            </a:pPr>
            <a:r>
              <a:rPr lang="en-US" sz="3200" dirty="0">
                <a:latin typeface="Times New Roman" panose="02020603050405020304" pitchFamily="18" charset="0"/>
                <a:cs typeface="Times New Roman" panose="02020603050405020304" pitchFamily="18" charset="0"/>
              </a:rPr>
              <a:t>Legislation and Policies: Enforcing stricter regulations for waste disposal, pesticide usage, and industrial emissions can help reduce soil contamination.</a:t>
            </a:r>
          </a:p>
          <a:p>
            <a:pPr marL="0" indent="0" algn="just">
              <a:buNone/>
            </a:pPr>
            <a:endParaRPr lang="en-US" sz="3200" dirty="0"/>
          </a:p>
        </p:txBody>
      </p:sp>
    </p:spTree>
    <p:extLst>
      <p:ext uri="{BB962C8B-B14F-4D97-AF65-F5344CB8AC3E}">
        <p14:creationId xmlns:p14="http://schemas.microsoft.com/office/powerpoint/2010/main" val="26727124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3B5F1-F27D-1253-645C-DC417B1B21F1}"/>
              </a:ext>
            </a:extLst>
          </p:cNvPr>
          <p:cNvSpPr>
            <a:spLocks noGrp="1"/>
          </p:cNvSpPr>
          <p:nvPr>
            <p:ph type="title"/>
          </p:nvPr>
        </p:nvSpPr>
        <p:spPr>
          <a:xfrm>
            <a:off x="838200" y="365125"/>
            <a:ext cx="10515600" cy="917985"/>
          </a:xfrm>
        </p:spPr>
        <p:txBody>
          <a:bodyPr>
            <a:normAutofit/>
          </a:bodyPr>
          <a:lstStyle/>
          <a:p>
            <a:pPr algn="ctr"/>
            <a:r>
              <a:rPr lang="en-US" sz="4000" b="1" dirty="0">
                <a:latin typeface="Times New Roman" panose="02020603050405020304" pitchFamily="18" charset="0"/>
                <a:cs typeface="Times New Roman" panose="02020603050405020304" pitchFamily="18" charset="0"/>
              </a:rPr>
              <a:t>Noise pollution</a:t>
            </a:r>
            <a:endParaRPr lang="en-IN"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869E493-55CF-BDDE-8256-D97773A6707F}"/>
              </a:ext>
            </a:extLst>
          </p:cNvPr>
          <p:cNvSpPr>
            <a:spLocks noGrp="1"/>
          </p:cNvSpPr>
          <p:nvPr>
            <p:ph idx="1"/>
          </p:nvPr>
        </p:nvSpPr>
        <p:spPr>
          <a:xfrm>
            <a:off x="838200" y="1032387"/>
            <a:ext cx="10515600" cy="5619136"/>
          </a:xfrm>
        </p:spPr>
        <p:txBody>
          <a:bodyPr>
            <a:normAutofit fontScale="70000" lnSpcReduction="20000"/>
          </a:bodyPr>
          <a:lstStyle/>
          <a:p>
            <a:pPr marL="0" indent="0" algn="just">
              <a:buNone/>
            </a:pPr>
            <a:endParaRPr lang="en-US" sz="3400" b="1" dirty="0"/>
          </a:p>
          <a:p>
            <a:pPr marL="0" indent="0" algn="just">
              <a:buNone/>
            </a:pPr>
            <a:r>
              <a:rPr lang="en-US" sz="3400" dirty="0">
                <a:latin typeface="Times New Roman" panose="02020603050405020304" pitchFamily="18" charset="0"/>
                <a:cs typeface="Times New Roman" panose="02020603050405020304" pitchFamily="18" charset="0"/>
              </a:rPr>
              <a:t>Noise pollution is the presence of excessive or disturbing sounds in the environment that negatively affect the health and well-being of humans, animals, and ecosystems. Common sources of noise pollution include traffic, industrial machinery, construction, and urban activities. </a:t>
            </a:r>
            <a:endParaRPr lang="en-US" sz="3400" b="1"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Major Sources of Noise Pollution:</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Transportation: Road traffic, railways, and aircraft are major contributors to noise pollution, especially in urban areas. </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Industrial and Construction Activities: Factories, heavy machinery, and construction sites generate loud sounds that impact surrounding communities.</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Urbanization and Population Growth: Urban areas tend to be noisier due to densely packed housing, traffic congestion, recreational activities, and public gatherings.</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Household Noise: Appliances such as vacuum cleaners, televisions, and washing machines contribute to noise pollution indoors, especially in densely populated buildings.</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Public Events and Recreational Activities: Loud music at concerts, sports events, and festivals, etc., contribute to noise pollution in various environments.</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Agricultural Activities: In rural areas, noise from tractors, pumps, and other farming machinery can disturb wildlife and residents nearby.</a:t>
            </a:r>
          </a:p>
          <a:p>
            <a:pPr marL="0" indent="0">
              <a:buNone/>
            </a:pPr>
            <a:endParaRPr lang="en-IN" dirty="0"/>
          </a:p>
        </p:txBody>
      </p:sp>
    </p:spTree>
    <p:extLst>
      <p:ext uri="{BB962C8B-B14F-4D97-AF65-F5344CB8AC3E}">
        <p14:creationId xmlns:p14="http://schemas.microsoft.com/office/powerpoint/2010/main" val="107505378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A55D1-0C03-F1BF-4100-1B96494CA504}"/>
              </a:ext>
            </a:extLst>
          </p:cNvPr>
          <p:cNvSpPr>
            <a:spLocks noGrp="1"/>
          </p:cNvSpPr>
          <p:nvPr>
            <p:ph type="title"/>
          </p:nvPr>
        </p:nvSpPr>
        <p:spPr>
          <a:xfrm>
            <a:off x="838200" y="208268"/>
            <a:ext cx="10515600" cy="956855"/>
          </a:xfrm>
        </p:spPr>
        <p:txBody>
          <a:bodyPr>
            <a:normAutofit fontScale="90000"/>
          </a:bodyPr>
          <a:lstStyle/>
          <a:p>
            <a:pPr algn="ctr"/>
            <a:br>
              <a:rPr lang="en-US" b="1" dirty="0"/>
            </a:br>
            <a:r>
              <a:rPr lang="en-US" b="1" dirty="0">
                <a:latin typeface="Times New Roman" panose="02020603050405020304" pitchFamily="18" charset="0"/>
                <a:cs typeface="Times New Roman" panose="02020603050405020304" pitchFamily="18" charset="0"/>
              </a:rPr>
              <a:t>Effect of Noise Pollution</a:t>
            </a:r>
            <a:br>
              <a:rPr lang="en-US" b="1" dirty="0">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9E3FD3B-56A9-A877-3A8D-456FBB24006C}"/>
              </a:ext>
            </a:extLst>
          </p:cNvPr>
          <p:cNvSpPr>
            <a:spLocks noGrp="1"/>
          </p:cNvSpPr>
          <p:nvPr>
            <p:ph idx="1"/>
          </p:nvPr>
        </p:nvSpPr>
        <p:spPr>
          <a:xfrm>
            <a:off x="838200" y="958646"/>
            <a:ext cx="10515600" cy="5661589"/>
          </a:xfrm>
        </p:spPr>
        <p:txBody>
          <a:bodyPr>
            <a:normAutofit fontScale="25000" lnSpcReduction="20000"/>
          </a:bodyPr>
          <a:lstStyle/>
          <a:p>
            <a:pPr algn="just">
              <a:buFont typeface="+mj-lt"/>
              <a:buAutoNum type="arabicPeriod"/>
            </a:pPr>
            <a:endParaRPr lang="en-US" sz="3800" b="1" dirty="0"/>
          </a:p>
          <a:p>
            <a:pPr marL="0" indent="0" algn="just">
              <a:buNone/>
            </a:pPr>
            <a:r>
              <a:rPr lang="en-US" sz="7200" b="1" dirty="0"/>
              <a:t>Effect on Human Health</a:t>
            </a:r>
            <a:r>
              <a:rPr lang="en-US" sz="7200" dirty="0"/>
              <a:t>:</a:t>
            </a:r>
          </a:p>
          <a:p>
            <a:pPr marL="742950" lvl="1" indent="-285750" algn="just">
              <a:buFont typeface="+mj-lt"/>
              <a:buAutoNum type="arabicPeriod"/>
            </a:pPr>
            <a:r>
              <a:rPr lang="en-US" sz="7200" dirty="0"/>
              <a:t>Hearing Loss: Prolonged exposure to sounds above 85 decibels (dB) can cause hearing damage or loss.</a:t>
            </a:r>
          </a:p>
          <a:p>
            <a:pPr marL="742950" lvl="1" indent="-285750" algn="just">
              <a:buFont typeface="+mj-lt"/>
              <a:buAutoNum type="arabicPeriod"/>
            </a:pPr>
            <a:r>
              <a:rPr lang="en-US" sz="7200" dirty="0"/>
              <a:t>Stress and Anxiety: Constant exposure to loud noises leads to elevated stress levels, anxiety, and irritability.</a:t>
            </a:r>
          </a:p>
          <a:p>
            <a:pPr marL="742950" lvl="1" indent="-285750" algn="just">
              <a:buFont typeface="+mj-lt"/>
              <a:buAutoNum type="arabicPeriod"/>
            </a:pPr>
            <a:r>
              <a:rPr lang="en-US" sz="7200" dirty="0"/>
              <a:t>Sleep Disturbances: Noise pollution interferes with sleep quality, causing insomnia, fatigue, and poor concentration.</a:t>
            </a:r>
          </a:p>
          <a:p>
            <a:pPr marL="742950" lvl="1" indent="-285750" algn="just">
              <a:buFont typeface="+mj-lt"/>
              <a:buAutoNum type="arabicPeriod"/>
            </a:pPr>
            <a:r>
              <a:rPr lang="en-US" sz="7200" dirty="0"/>
              <a:t>Cardiovascular Issues: Chronic noise exposure has been linked to increased blood pressure, heart rate, and risks of heart disease.</a:t>
            </a:r>
          </a:p>
          <a:p>
            <a:pPr marL="742950" lvl="1" indent="-285750" algn="just">
              <a:buFont typeface="+mj-lt"/>
              <a:buAutoNum type="arabicPeriod"/>
            </a:pPr>
            <a:r>
              <a:rPr lang="en-US" sz="7200" dirty="0"/>
              <a:t>Cognitive Effects: Noise can interfere with focus, productivity, and learning, particularly in schools and workplaces.</a:t>
            </a:r>
          </a:p>
          <a:p>
            <a:pPr marL="0" indent="0" algn="just">
              <a:buNone/>
            </a:pPr>
            <a:r>
              <a:rPr lang="en-US" sz="7200" b="1" dirty="0"/>
              <a:t>Effect on Wildlife</a:t>
            </a:r>
            <a:r>
              <a:rPr lang="en-US" sz="7200" dirty="0"/>
              <a:t>:</a:t>
            </a:r>
          </a:p>
          <a:p>
            <a:pPr marL="742950" lvl="1" indent="-285750" algn="just">
              <a:buFont typeface="+mj-lt"/>
              <a:buAutoNum type="arabicPeriod"/>
            </a:pPr>
            <a:r>
              <a:rPr lang="en-US" sz="7200" dirty="0"/>
              <a:t>Disrupted Communication: Many animals, such as birds and marine mammals, rely on sound for communication. Noise pollution disrupts these sounds, making it harder for them to find mates, avoid predators, and care for their young.</a:t>
            </a:r>
          </a:p>
          <a:p>
            <a:pPr marL="742950" lvl="1" indent="-285750" algn="just">
              <a:buFont typeface="+mj-lt"/>
              <a:buAutoNum type="arabicPeriod"/>
            </a:pPr>
            <a:r>
              <a:rPr lang="en-US" sz="7200" dirty="0"/>
              <a:t>Altered Behavior: Animals may abandon habitats close to noise sources, disrupting ecosystems. Marine life is particularly affected by ship noise and sonar, which can interfere with navigation and migration.</a:t>
            </a:r>
          </a:p>
          <a:p>
            <a:pPr marL="742950" lvl="1" indent="-285750" algn="just">
              <a:buFont typeface="+mj-lt"/>
              <a:buAutoNum type="arabicPeriod"/>
            </a:pPr>
            <a:r>
              <a:rPr lang="en-US" sz="7200" dirty="0"/>
              <a:t>Reduced Reproductive Success: Noise stress can reduce breeding success in animals, affecting population dynamics over time.</a:t>
            </a:r>
          </a:p>
          <a:p>
            <a:pPr marL="0" indent="0" algn="just">
              <a:buNone/>
            </a:pPr>
            <a:r>
              <a:rPr lang="en-US" sz="7200" b="1" dirty="0"/>
              <a:t>Environmental Impact</a:t>
            </a:r>
            <a:r>
              <a:rPr lang="en-US" sz="7200" dirty="0"/>
              <a:t>:</a:t>
            </a:r>
          </a:p>
          <a:p>
            <a:pPr marL="742950" lvl="1" indent="-285750" algn="just">
              <a:buFont typeface="+mj-lt"/>
              <a:buAutoNum type="arabicPeriod"/>
            </a:pPr>
            <a:r>
              <a:rPr lang="en-US" sz="7200" dirty="0"/>
              <a:t>Ecosystem Imbalance: Noise pollution can drive certain species away from their habitats, leading to imbalances in local ecosystems and disrupting predator-prey relationships.</a:t>
            </a:r>
          </a:p>
          <a:p>
            <a:pPr marL="742950" lvl="1" indent="-285750" algn="just">
              <a:buFont typeface="+mj-lt"/>
              <a:buAutoNum type="arabicPeriod"/>
            </a:pPr>
            <a:r>
              <a:rPr lang="en-US" sz="7200" dirty="0"/>
              <a:t>Impact on Plant Life: Though plants are not directly affected by noise, pollinators and seed-dispersing animals can be deterred from noisy areas, indirectly affecting plant life.</a:t>
            </a:r>
          </a:p>
        </p:txBody>
      </p:sp>
    </p:spTree>
    <p:extLst>
      <p:ext uri="{BB962C8B-B14F-4D97-AF65-F5344CB8AC3E}">
        <p14:creationId xmlns:p14="http://schemas.microsoft.com/office/powerpoint/2010/main" val="219083360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7A9AC-2BF0-63F6-901D-07FEC22FDE93}"/>
              </a:ext>
            </a:extLst>
          </p:cNvPr>
          <p:cNvSpPr>
            <a:spLocks noGrp="1"/>
          </p:cNvSpPr>
          <p:nvPr>
            <p:ph type="title"/>
          </p:nvPr>
        </p:nvSpPr>
        <p:spPr/>
        <p:txBody>
          <a:bodyPr>
            <a:normAutofit fontScale="90000"/>
          </a:bodyPr>
          <a:lstStyle/>
          <a:p>
            <a:pPr algn="ctr"/>
            <a:br>
              <a:rPr lang="en-US" b="1" dirty="0"/>
            </a:br>
            <a:r>
              <a:rPr lang="en-US" b="1" dirty="0">
                <a:latin typeface="Times New Roman" panose="02020603050405020304" pitchFamily="18" charset="0"/>
                <a:cs typeface="Times New Roman" panose="02020603050405020304" pitchFamily="18" charset="0"/>
              </a:rPr>
              <a:t>Control of Noise Pollution</a:t>
            </a:r>
            <a:br>
              <a:rPr lang="en-US" b="1" dirty="0">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95EED53-7FCB-774E-B04D-B7B5576DD37A}"/>
              </a:ext>
            </a:extLst>
          </p:cNvPr>
          <p:cNvSpPr>
            <a:spLocks noGrp="1"/>
          </p:cNvSpPr>
          <p:nvPr>
            <p:ph idx="1"/>
          </p:nvPr>
        </p:nvSpPr>
        <p:spPr>
          <a:xfrm>
            <a:off x="838200" y="1342102"/>
            <a:ext cx="10515600" cy="5150773"/>
          </a:xfrm>
        </p:spPr>
        <p:txBody>
          <a:bodyPr>
            <a:normAutofit fontScale="62500" lnSpcReduction="20000"/>
          </a:bodyPr>
          <a:lstStyle/>
          <a:p>
            <a:pPr algn="just">
              <a:buFont typeface="+mj-lt"/>
              <a:buAutoNum type="arabicPeriod"/>
            </a:pPr>
            <a:endParaRPr lang="en-US" b="1" dirty="0"/>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Tree Planting and Green Spaces: Trees and vegetation absorb sound, and parks and green zones act as noise buffers, reducing ambient noise levels in urban areas.</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Encouraging Public Transportation and Electric Vehicles: Reducing the number of private vehicles on the road and promoting electric vehicles, which are quieter, can significantly lower urban noise levels.</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Urban Planning and Zoning: Establishing buffer zones and green spaces between residential and industrial areas, as well as implementing sound barriers and quieter road surfaces, can reduce noise pollution in cities.</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Noise Barriers and Insulation: Installing soundproof barriers around noisy areas (e.g., highways, airports) and using noise-insulating materials in buildings can help minimize noise transmission.</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Quieter Machinery and Vehicles: Adopting newer, quieter technologies for vehicles, household appliances, and industrial machinery reduces noise pollution at the source.</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Improved Road Infrastructure: Reducing traffic congestion, building sound-absorbing pavements, and establishing “quiet zones” around sensitive areas like hospitals and schools help control noise pollution.</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Stricter Regulations: Governments can enforce noise ordinances, set permissible sound limits for different areas, and impose fines for violations, especially during nighttime hours.</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Public Awareness and Education: Educating people about the health effects of noise pollution and encouraging quieter behaviors (such as reduced honking, moderate music volume, and limited use of loud machinery) can help reduce noise on a community level.</a:t>
            </a:r>
          </a:p>
        </p:txBody>
      </p:sp>
    </p:spTree>
    <p:extLst>
      <p:ext uri="{BB962C8B-B14F-4D97-AF65-F5344CB8AC3E}">
        <p14:creationId xmlns:p14="http://schemas.microsoft.com/office/powerpoint/2010/main" val="6365740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931E6-5AED-BC76-5EA4-A7E81904882B}"/>
              </a:ext>
            </a:extLst>
          </p:cNvPr>
          <p:cNvSpPr>
            <a:spLocks noGrp="1"/>
          </p:cNvSpPr>
          <p:nvPr>
            <p:ph type="title"/>
          </p:nvPr>
        </p:nvSpPr>
        <p:spPr>
          <a:xfrm>
            <a:off x="838200" y="679023"/>
            <a:ext cx="10515600" cy="1325563"/>
          </a:xfrm>
        </p:spPr>
        <p:txBody>
          <a:bodyPr>
            <a:normAutofit/>
          </a:bodyPr>
          <a:lstStyle/>
          <a:p>
            <a:pPr algn="ctr"/>
            <a:r>
              <a:rPr lang="en-US" sz="4000" b="1" dirty="0">
                <a:latin typeface="Times New Roman" panose="02020603050405020304" pitchFamily="18" charset="0"/>
                <a:cs typeface="Times New Roman" panose="02020603050405020304" pitchFamily="18" charset="0"/>
              </a:rPr>
              <a:t>Solid waste management</a:t>
            </a:r>
            <a:endParaRPr lang="en-IN" sz="40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A2B59C5-77B7-DB73-DE9D-5AC63C8B6880}"/>
              </a:ext>
            </a:extLst>
          </p:cNvPr>
          <p:cNvSpPr>
            <a:spLocks noGrp="1"/>
          </p:cNvSpPr>
          <p:nvPr>
            <p:ph idx="1"/>
          </p:nvPr>
        </p:nvSpPr>
        <p:spPr>
          <a:xfrm>
            <a:off x="838200" y="2207762"/>
            <a:ext cx="10515600" cy="3183103"/>
          </a:xfrm>
        </p:spPr>
        <p:txBody>
          <a:bodyPr>
            <a:normAutofit lnSpcReduction="10000"/>
          </a:bodyPr>
          <a:lstStyle/>
          <a:p>
            <a:pPr marL="0" indent="0" algn="just">
              <a:lnSpc>
                <a:spcPct val="100000"/>
              </a:lnSpc>
              <a:buNone/>
            </a:pPr>
            <a:r>
              <a:rPr lang="en-US" dirty="0">
                <a:latin typeface="Times New Roman" panose="02020603050405020304" pitchFamily="18" charset="0"/>
                <a:cs typeface="Times New Roman" panose="02020603050405020304" pitchFamily="18" charset="0"/>
              </a:rPr>
              <a:t>Solid waste management refers to the process of collecting, treating, and disposing of solid waste materials in a way that minimizes their environmental impact. With the increase in global population and urbanization, efficient solid waste management has become a crucial public health service, especially in cities where the amount of waste generated daily is substantial. Effective management involves reducing, reusing, recycling, and properly disposing of waste to avoid environmental contamination and conserve resources.</a:t>
            </a:r>
          </a:p>
        </p:txBody>
      </p:sp>
    </p:spTree>
    <p:extLst>
      <p:ext uri="{BB962C8B-B14F-4D97-AF65-F5344CB8AC3E}">
        <p14:creationId xmlns:p14="http://schemas.microsoft.com/office/powerpoint/2010/main" val="128787507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148C8-F9F2-B67A-4EE1-4B6EB4A57554}"/>
              </a:ext>
            </a:extLst>
          </p:cNvPr>
          <p:cNvSpPr>
            <a:spLocks noGrp="1"/>
          </p:cNvSpPr>
          <p:nvPr>
            <p:ph type="title"/>
          </p:nvPr>
        </p:nvSpPr>
        <p:spPr/>
        <p:txBody>
          <a:bodyPr>
            <a:normAutofit fontScale="90000"/>
          </a:bodyPr>
          <a:lstStyle/>
          <a:p>
            <a:pPr algn="ctr"/>
            <a:br>
              <a:rPr lang="en-US" b="1" dirty="0"/>
            </a:br>
            <a:r>
              <a:rPr lang="en-US" b="1" dirty="0">
                <a:latin typeface="Times New Roman" panose="02020603050405020304" pitchFamily="18" charset="0"/>
                <a:cs typeface="Times New Roman" panose="02020603050405020304" pitchFamily="18" charset="0"/>
              </a:rPr>
              <a:t>Types of Solid Waste</a:t>
            </a:r>
            <a:br>
              <a:rPr lang="en-US" b="1" dirty="0">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D73241A-907F-690E-35F3-8F1A73F907D5}"/>
              </a:ext>
            </a:extLst>
          </p:cNvPr>
          <p:cNvSpPr>
            <a:spLocks noGrp="1"/>
          </p:cNvSpPr>
          <p:nvPr>
            <p:ph idx="1"/>
          </p:nvPr>
        </p:nvSpPr>
        <p:spPr>
          <a:xfrm>
            <a:off x="838200" y="1515909"/>
            <a:ext cx="10515600" cy="4351338"/>
          </a:xfrm>
        </p:spPr>
        <p:txBody>
          <a:bodyPr>
            <a:normAutofit fontScale="77500" lnSpcReduction="20000"/>
          </a:bodyPr>
          <a:lstStyle/>
          <a:p>
            <a:pPr marL="514350" indent="-514350" algn="just">
              <a:buFont typeface="+mj-lt"/>
              <a:buAutoNum type="arabicPeriod"/>
            </a:pPr>
            <a:r>
              <a:rPr lang="en-US" b="1" dirty="0">
                <a:latin typeface="Times New Roman" panose="02020603050405020304" pitchFamily="18" charset="0"/>
                <a:cs typeface="Times New Roman" panose="02020603050405020304" pitchFamily="18" charset="0"/>
              </a:rPr>
              <a:t>Municipal Solid Waste (MSW)</a:t>
            </a:r>
            <a:r>
              <a:rPr lang="en-US" dirty="0">
                <a:latin typeface="Times New Roman" panose="02020603050405020304" pitchFamily="18" charset="0"/>
                <a:cs typeface="Times New Roman" panose="02020603050405020304" pitchFamily="18" charset="0"/>
              </a:rPr>
              <a:t>: Commonly known as household or domestic waste, it includes everyday items discarded by residents, such as food waste, paper, plastics, and packaging.</a:t>
            </a:r>
          </a:p>
          <a:p>
            <a:pPr marL="514350" indent="-514350" algn="just">
              <a:buFont typeface="+mj-lt"/>
              <a:buAutoNum type="arabicPeriod"/>
            </a:pPr>
            <a:r>
              <a:rPr lang="en-US" b="1" dirty="0">
                <a:latin typeface="Times New Roman" panose="02020603050405020304" pitchFamily="18" charset="0"/>
                <a:cs typeface="Times New Roman" panose="02020603050405020304" pitchFamily="18" charset="0"/>
              </a:rPr>
              <a:t>Industrial Waste</a:t>
            </a:r>
            <a:r>
              <a:rPr lang="en-US" dirty="0">
                <a:latin typeface="Times New Roman" panose="02020603050405020304" pitchFamily="18" charset="0"/>
                <a:cs typeface="Times New Roman" panose="02020603050405020304" pitchFamily="18" charset="0"/>
              </a:rPr>
              <a:t>: Waste generated by manufacturing and industrial processes, often including hazardous chemicals, metals, and non-biodegradable materials.</a:t>
            </a:r>
          </a:p>
          <a:p>
            <a:pPr marL="514350" indent="-514350" algn="just">
              <a:buFont typeface="+mj-lt"/>
              <a:buAutoNum type="arabicPeriod"/>
            </a:pPr>
            <a:r>
              <a:rPr lang="en-US" b="1" dirty="0">
                <a:latin typeface="Times New Roman" panose="02020603050405020304" pitchFamily="18" charset="0"/>
                <a:cs typeface="Times New Roman" panose="02020603050405020304" pitchFamily="18" charset="0"/>
              </a:rPr>
              <a:t>Agricultural Waste</a:t>
            </a:r>
            <a:r>
              <a:rPr lang="en-US" dirty="0">
                <a:latin typeface="Times New Roman" panose="02020603050405020304" pitchFamily="18" charset="0"/>
                <a:cs typeface="Times New Roman" panose="02020603050405020304" pitchFamily="18" charset="0"/>
              </a:rPr>
              <a:t>: Generated from farming activities, this includes crop residues, animal manure, and pesticides. It can be biodegradable but may also contain harmful chemicals.</a:t>
            </a:r>
          </a:p>
          <a:p>
            <a:pPr marL="514350" indent="-514350" algn="just">
              <a:buFont typeface="+mj-lt"/>
              <a:buAutoNum type="arabicPeriod"/>
            </a:pPr>
            <a:r>
              <a:rPr lang="en-US" b="1" dirty="0">
                <a:latin typeface="Times New Roman" panose="02020603050405020304" pitchFamily="18" charset="0"/>
                <a:cs typeface="Times New Roman" panose="02020603050405020304" pitchFamily="18" charset="0"/>
              </a:rPr>
              <a:t>Biomedical Waste</a:t>
            </a:r>
            <a:r>
              <a:rPr lang="en-US" dirty="0">
                <a:latin typeface="Times New Roman" panose="02020603050405020304" pitchFamily="18" charset="0"/>
                <a:cs typeface="Times New Roman" panose="02020603050405020304" pitchFamily="18" charset="0"/>
              </a:rPr>
              <a:t>: Waste from hospitals, clinics, and laboratories, including used syringes, bandages, and pharmaceuticals, which require special handling due to their hazardous nature.</a:t>
            </a:r>
          </a:p>
          <a:p>
            <a:pPr marL="514350" indent="-514350" algn="just">
              <a:buFont typeface="+mj-lt"/>
              <a:buAutoNum type="arabicPeriod"/>
            </a:pPr>
            <a:r>
              <a:rPr lang="en-US" b="1" dirty="0">
                <a:latin typeface="Times New Roman" panose="02020603050405020304" pitchFamily="18" charset="0"/>
                <a:cs typeface="Times New Roman" panose="02020603050405020304" pitchFamily="18" charset="0"/>
              </a:rPr>
              <a:t>Construction and Demolition Waste</a:t>
            </a:r>
            <a:r>
              <a:rPr lang="en-US" dirty="0">
                <a:latin typeface="Times New Roman" panose="02020603050405020304" pitchFamily="18" charset="0"/>
                <a:cs typeface="Times New Roman" panose="02020603050405020304" pitchFamily="18" charset="0"/>
              </a:rPr>
              <a:t>: Includes rubble, concrete, wood, and metal from building projects, which can be bulky and require specialized disposal methods.</a:t>
            </a:r>
          </a:p>
          <a:p>
            <a:pPr marL="514350" indent="-514350" algn="just">
              <a:buFont typeface="+mj-lt"/>
              <a:buAutoNum type="arabicPeriod"/>
            </a:pPr>
            <a:r>
              <a:rPr lang="en-US" b="1" dirty="0">
                <a:latin typeface="Times New Roman" panose="02020603050405020304" pitchFamily="18" charset="0"/>
                <a:cs typeface="Times New Roman" panose="02020603050405020304" pitchFamily="18" charset="0"/>
              </a:rPr>
              <a:t>E-Waste</a:t>
            </a:r>
            <a:r>
              <a:rPr lang="en-US" dirty="0">
                <a:latin typeface="Times New Roman" panose="02020603050405020304" pitchFamily="18" charset="0"/>
                <a:cs typeface="Times New Roman" panose="02020603050405020304" pitchFamily="18" charset="0"/>
              </a:rPr>
              <a:t>: Electronic waste, such as old computers, phones, and appliances, contains metals, plastics, and sometimes hazardous substances like lead and mercury.</a:t>
            </a:r>
          </a:p>
          <a:p>
            <a:pPr marL="0" indent="0">
              <a:buNone/>
            </a:pPr>
            <a:endParaRPr lang="en-IN" dirty="0"/>
          </a:p>
        </p:txBody>
      </p:sp>
    </p:spTree>
    <p:extLst>
      <p:ext uri="{BB962C8B-B14F-4D97-AF65-F5344CB8AC3E}">
        <p14:creationId xmlns:p14="http://schemas.microsoft.com/office/powerpoint/2010/main" val="20324365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DF7CE-7297-9449-A916-293EC397E52F}"/>
              </a:ext>
            </a:extLst>
          </p:cNvPr>
          <p:cNvSpPr>
            <a:spLocks noGrp="1"/>
          </p:cNvSpPr>
          <p:nvPr>
            <p:ph type="title"/>
          </p:nvPr>
        </p:nvSpPr>
        <p:spPr/>
        <p:txBody>
          <a:bodyPr>
            <a:normAutofit fontScale="90000"/>
          </a:bodyPr>
          <a:lstStyle/>
          <a:p>
            <a:pPr algn="ctr"/>
            <a:br>
              <a:rPr lang="en-US" b="1" dirty="0"/>
            </a:br>
            <a:r>
              <a:rPr lang="en-US" b="1" dirty="0">
                <a:latin typeface="Times New Roman" panose="02020603050405020304" pitchFamily="18" charset="0"/>
                <a:cs typeface="Times New Roman" panose="02020603050405020304" pitchFamily="18" charset="0"/>
              </a:rPr>
              <a:t>Control measures of urban and industrial Waste</a:t>
            </a:r>
            <a:br>
              <a:rPr lang="en-US" b="1" dirty="0"/>
            </a:br>
            <a:endParaRPr lang="en-IN" dirty="0"/>
          </a:p>
        </p:txBody>
      </p:sp>
      <p:sp>
        <p:nvSpPr>
          <p:cNvPr id="3" name="Content Placeholder 2">
            <a:extLst>
              <a:ext uri="{FF2B5EF4-FFF2-40B4-BE49-F238E27FC236}">
                <a16:creationId xmlns:a16="http://schemas.microsoft.com/office/drawing/2014/main" id="{FCD64B5B-D2A6-558F-3AC9-1865820C0E62}"/>
              </a:ext>
            </a:extLst>
          </p:cNvPr>
          <p:cNvSpPr>
            <a:spLocks noGrp="1"/>
          </p:cNvSpPr>
          <p:nvPr>
            <p:ph idx="1"/>
          </p:nvPr>
        </p:nvSpPr>
        <p:spPr/>
        <p:txBody>
          <a:bodyPr>
            <a:normAutofit/>
          </a:bodyPr>
          <a:lstStyle/>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Waste Generation</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Waste Collection</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Transportation</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Sorting and Segregation</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Recycling and Reuse</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Composting and Bio-Processing</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Treatment of Hazardous Waste</a:t>
            </a:r>
          </a:p>
          <a:p>
            <a:pPr marL="514350" indent="-514350" algn="just">
              <a:buFont typeface="+mj-lt"/>
              <a:buAutoNum type="arabicPeriod"/>
            </a:pPr>
            <a:r>
              <a:rPr lang="en-US" dirty="0">
                <a:latin typeface="Times New Roman" panose="02020603050405020304" pitchFamily="18" charset="0"/>
                <a:cs typeface="Times New Roman" panose="02020603050405020304" pitchFamily="18" charset="0"/>
              </a:rPr>
              <a:t>Landfilling and Incineration</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915328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63EE6-AE11-A358-9847-6CA53C41B777}"/>
              </a:ext>
            </a:extLst>
          </p:cNvPr>
          <p:cNvSpPr>
            <a:spLocks noGrp="1"/>
          </p:cNvSpPr>
          <p:nvPr>
            <p:ph type="title"/>
          </p:nvPr>
        </p:nvSpPr>
        <p:spPr>
          <a:xfrm>
            <a:off x="838200" y="618049"/>
            <a:ext cx="10515600" cy="1325563"/>
          </a:xfrm>
        </p:spPr>
        <p:txBody>
          <a:bodyPr>
            <a:normAutofit/>
          </a:bodyPr>
          <a:lstStyle/>
          <a:p>
            <a:pPr algn="ctr"/>
            <a:r>
              <a:rPr lang="en-IN" sz="4000" b="1" dirty="0">
                <a:effectLst/>
                <a:latin typeface="Times New Roman" panose="02020603050405020304" pitchFamily="18" charset="0"/>
                <a:ea typeface="Times New Roman" panose="02020603050405020304" pitchFamily="18" charset="0"/>
              </a:rPr>
              <a:t>Environment Protection Act</a:t>
            </a:r>
            <a:endParaRPr lang="en-IN" sz="4000" b="1" dirty="0"/>
          </a:p>
        </p:txBody>
      </p:sp>
      <p:sp>
        <p:nvSpPr>
          <p:cNvPr id="3" name="Content Placeholder 2">
            <a:extLst>
              <a:ext uri="{FF2B5EF4-FFF2-40B4-BE49-F238E27FC236}">
                <a16:creationId xmlns:a16="http://schemas.microsoft.com/office/drawing/2014/main" id="{E14EF898-5793-53FA-D0FC-71D3BED55187}"/>
              </a:ext>
            </a:extLst>
          </p:cNvPr>
          <p:cNvSpPr>
            <a:spLocks noGrp="1"/>
          </p:cNvSpPr>
          <p:nvPr>
            <p:ph idx="1"/>
          </p:nvPr>
        </p:nvSpPr>
        <p:spPr>
          <a:xfrm>
            <a:off x="838200" y="1943612"/>
            <a:ext cx="10515600" cy="3292065"/>
          </a:xfrm>
        </p:spPr>
        <p:txBody>
          <a:bodyPr/>
          <a:lstStyle/>
          <a:p>
            <a:pPr marL="0" indent="0" algn="just">
              <a:lnSpc>
                <a:spcPct val="100000"/>
              </a:lnSpc>
              <a:buNone/>
            </a:pPr>
            <a:r>
              <a:rPr lang="en-IN" sz="2400" dirty="0">
                <a:effectLst/>
                <a:latin typeface="Times New Roman" panose="02020603050405020304" pitchFamily="18" charset="0"/>
                <a:ea typeface="Times New Roman" panose="02020603050405020304" pitchFamily="18" charset="0"/>
              </a:rPr>
              <a:t>The Environment Protection Act (EPA) is a critical legal framework aimed at safeguarding the environment from degradation caused by human activities. Several countries have their own versions of this act, but it generally serves as a comprehensive law to regulate pollution, manage hazardous substances, and ensure ecological balance.</a:t>
            </a:r>
          </a:p>
          <a:p>
            <a:pPr marL="0" indent="0" algn="just">
              <a:lnSpc>
                <a:spcPct val="100000"/>
              </a:lnSpc>
              <a:buNone/>
            </a:pPr>
            <a:r>
              <a:rPr lang="en-IN" sz="2400" kern="0" dirty="0">
                <a:effectLst/>
                <a:latin typeface="Times New Roman" panose="02020603050405020304" pitchFamily="18" charset="0"/>
                <a:ea typeface="Times New Roman" panose="02020603050405020304" pitchFamily="18" charset="0"/>
              </a:rPr>
              <a:t>The Environment Protection Act serves as a cornerstone for environmental governance. </a:t>
            </a:r>
            <a:endParaRPr lang="en-IN" sz="2400" dirty="0">
              <a:effectLst/>
              <a:latin typeface="Times New Roman" panose="02020603050405020304" pitchFamily="18" charset="0"/>
              <a:ea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25018297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6FFC5-1005-9FF4-6525-424B2B61FE6F}"/>
              </a:ext>
            </a:extLst>
          </p:cNvPr>
          <p:cNvSpPr>
            <a:spLocks noGrp="1"/>
          </p:cNvSpPr>
          <p:nvPr>
            <p:ph type="title"/>
          </p:nvPr>
        </p:nvSpPr>
        <p:spPr>
          <a:xfrm>
            <a:off x="838200" y="365126"/>
            <a:ext cx="10515600" cy="1050720"/>
          </a:xfrm>
        </p:spPr>
        <p:txBody>
          <a:bodyPr>
            <a:normAutofit fontScale="90000"/>
          </a:bodyPr>
          <a:lstStyle/>
          <a:p>
            <a:br>
              <a:rPr lang="en-IN" sz="4400" b="1" dirty="0">
                <a:effectLst/>
                <a:latin typeface="Times New Roman" panose="02020603050405020304" pitchFamily="18" charset="0"/>
                <a:ea typeface="Times New Roman" panose="02020603050405020304" pitchFamily="18" charset="0"/>
              </a:rPr>
            </a:br>
            <a:r>
              <a:rPr lang="en-IN" sz="4400" b="1" dirty="0">
                <a:effectLst/>
                <a:latin typeface="Times New Roman" panose="02020603050405020304" pitchFamily="18" charset="0"/>
                <a:ea typeface="Times New Roman" panose="02020603050405020304" pitchFamily="18" charset="0"/>
              </a:rPr>
              <a:t>The Environment Protection Act, 1986 (India)</a:t>
            </a:r>
            <a:br>
              <a:rPr lang="en-IN" sz="4400" dirty="0">
                <a:effectLst/>
                <a:latin typeface="Times New Roman" panose="02020603050405020304" pitchFamily="18" charset="0"/>
                <a:ea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C46C0E33-67A5-EB43-0D15-AB8E132FA4FE}"/>
              </a:ext>
            </a:extLst>
          </p:cNvPr>
          <p:cNvSpPr>
            <a:spLocks noGrp="1"/>
          </p:cNvSpPr>
          <p:nvPr>
            <p:ph idx="1"/>
          </p:nvPr>
        </p:nvSpPr>
        <p:spPr>
          <a:xfrm>
            <a:off x="838200" y="1415845"/>
            <a:ext cx="10515600" cy="5235678"/>
          </a:xfrm>
        </p:spPr>
        <p:txBody>
          <a:bodyPr>
            <a:normAutofit fontScale="55000" lnSpcReduction="20000"/>
          </a:bodyPr>
          <a:lstStyle/>
          <a:p>
            <a:pPr marL="0" indent="0" algn="just">
              <a:lnSpc>
                <a:spcPct val="120000"/>
              </a:lnSpc>
              <a:buNone/>
            </a:pPr>
            <a:r>
              <a:rPr lang="en-IN" sz="2900" dirty="0">
                <a:effectLst/>
                <a:latin typeface="Times New Roman" panose="02020603050405020304" pitchFamily="18" charset="0"/>
                <a:ea typeface="Times New Roman" panose="02020603050405020304" pitchFamily="18" charset="0"/>
              </a:rPr>
              <a:t>Enacted after the </a:t>
            </a:r>
            <a:r>
              <a:rPr lang="en-IN" sz="2900" b="1" dirty="0">
                <a:effectLst/>
                <a:latin typeface="Times New Roman" panose="02020603050405020304" pitchFamily="18" charset="0"/>
                <a:ea typeface="Times New Roman" panose="02020603050405020304" pitchFamily="18" charset="0"/>
              </a:rPr>
              <a:t>Bhopal Gas Tragedy </a:t>
            </a:r>
            <a:r>
              <a:rPr lang="en-IN" sz="2900" dirty="0">
                <a:effectLst/>
                <a:latin typeface="Times New Roman" panose="02020603050405020304" pitchFamily="18" charset="0"/>
                <a:ea typeface="Times New Roman" panose="02020603050405020304" pitchFamily="18" charset="0"/>
              </a:rPr>
              <a:t>in 1984, this act is one of India's most comprehensive environmental laws.</a:t>
            </a:r>
          </a:p>
          <a:p>
            <a:pPr marL="0" lvl="0" indent="0" algn="just">
              <a:lnSpc>
                <a:spcPct val="120000"/>
              </a:lnSpc>
              <a:buNone/>
              <a:tabLst>
                <a:tab pos="457200" algn="l"/>
              </a:tabLst>
            </a:pPr>
            <a:r>
              <a:rPr lang="en-IN" sz="2900" dirty="0">
                <a:effectLst/>
                <a:latin typeface="Times New Roman" panose="02020603050405020304" pitchFamily="18" charset="0"/>
                <a:ea typeface="Times New Roman" panose="02020603050405020304" pitchFamily="18" charset="0"/>
              </a:rPr>
              <a:t>The Purpose</a:t>
            </a:r>
            <a:r>
              <a:rPr lang="en-IN" sz="2900" dirty="0">
                <a:latin typeface="Times New Roman" panose="02020603050405020304" pitchFamily="18" charset="0"/>
                <a:ea typeface="Times New Roman" panose="02020603050405020304" pitchFamily="18" charset="0"/>
              </a:rPr>
              <a:t> of this act was </a:t>
            </a:r>
            <a:r>
              <a:rPr lang="en-IN" sz="2900" dirty="0">
                <a:latin typeface="Times New Roman" panose="02020603050405020304" pitchFamily="18" charset="0"/>
                <a:ea typeface="Times New Roman" panose="02020603050405020304" pitchFamily="18" charset="0"/>
                <a:cs typeface="Times New Roman" panose="02020603050405020304" pitchFamily="18" charset="0"/>
              </a:rPr>
              <a:t>t</a:t>
            </a:r>
            <a:r>
              <a:rPr lang="en-IN" sz="2900" dirty="0">
                <a:effectLst/>
                <a:latin typeface="Times New Roman" panose="02020603050405020304" pitchFamily="18" charset="0"/>
                <a:ea typeface="Times New Roman" panose="02020603050405020304" pitchFamily="18" charset="0"/>
                <a:cs typeface="Times New Roman" panose="02020603050405020304" pitchFamily="18" charset="0"/>
              </a:rPr>
              <a:t>o implement decisions from the United Nations Conference on the Human Environment (Stockholm, 1972) and to address the emerging environmental challenges in India.</a:t>
            </a:r>
          </a:p>
          <a:p>
            <a:pPr marL="0" lvl="0" indent="0" algn="just">
              <a:lnSpc>
                <a:spcPct val="120000"/>
              </a:lnSpc>
              <a:buNone/>
              <a:tabLst>
                <a:tab pos="457200" algn="l"/>
              </a:tabLst>
            </a:pPr>
            <a:r>
              <a:rPr lang="en-IN" sz="2900" b="1" dirty="0">
                <a:latin typeface="Times New Roman" panose="02020603050405020304" pitchFamily="18" charset="0"/>
                <a:ea typeface="Times New Roman" panose="02020603050405020304" pitchFamily="18" charset="0"/>
                <a:cs typeface="Times New Roman" panose="02020603050405020304" pitchFamily="18" charset="0"/>
              </a:rPr>
              <a:t>The </a:t>
            </a:r>
            <a:r>
              <a:rPr lang="en-IN" sz="2900" b="1" dirty="0">
                <a:effectLst/>
                <a:latin typeface="Times New Roman" panose="02020603050405020304" pitchFamily="18" charset="0"/>
                <a:ea typeface="Times New Roman" panose="02020603050405020304" pitchFamily="18" charset="0"/>
              </a:rPr>
              <a:t>Key Provisions were:</a:t>
            </a:r>
            <a:endParaRPr lang="en-IN" sz="2900" b="1" dirty="0">
              <a:latin typeface="Times New Roman" panose="02020603050405020304" pitchFamily="18" charset="0"/>
              <a:ea typeface="Times New Roman" panose="02020603050405020304" pitchFamily="18" charset="0"/>
            </a:endParaRPr>
          </a:p>
          <a:p>
            <a:pPr marL="0" lvl="0" indent="0" algn="just">
              <a:lnSpc>
                <a:spcPct val="120000"/>
              </a:lnSpc>
              <a:buNone/>
              <a:tabLst>
                <a:tab pos="457200" algn="l"/>
              </a:tabLst>
            </a:pPr>
            <a:r>
              <a:rPr lang="en-IN" sz="2900" dirty="0">
                <a:effectLst/>
                <a:latin typeface="Times New Roman" panose="02020603050405020304" pitchFamily="18" charset="0"/>
                <a:ea typeface="Times New Roman" panose="02020603050405020304" pitchFamily="18" charset="0"/>
                <a:cs typeface="Times New Roman" panose="02020603050405020304" pitchFamily="18" charset="0"/>
              </a:rPr>
              <a:t>Central Government Powers</a:t>
            </a:r>
          </a:p>
          <a:p>
            <a:pPr marL="914400" lvl="2" indent="0" algn="just">
              <a:lnSpc>
                <a:spcPct val="120000"/>
              </a:lnSpc>
              <a:buSzPts val="1000"/>
              <a:buNone/>
              <a:tabLst>
                <a:tab pos="1371600" algn="l"/>
              </a:tabLst>
            </a:pPr>
            <a:r>
              <a:rPr lang="en-IN" sz="2900" dirty="0">
                <a:effectLst/>
                <a:latin typeface="Times New Roman" panose="02020603050405020304" pitchFamily="18" charset="0"/>
                <a:ea typeface="Times New Roman" panose="02020603050405020304" pitchFamily="18" charset="0"/>
              </a:rPr>
              <a:t>Lay down environmental quality standards, Regulate industrial discharges, Prohibit or restrict the operation of industries in certain areas.</a:t>
            </a:r>
          </a:p>
          <a:p>
            <a:pPr marL="0" indent="0" algn="just">
              <a:lnSpc>
                <a:spcPct val="120000"/>
              </a:lnSpc>
              <a:buSzPts val="1000"/>
              <a:buNone/>
              <a:tabLst>
                <a:tab pos="1371600" algn="l"/>
              </a:tabLst>
            </a:pPr>
            <a:r>
              <a:rPr lang="en-IN" sz="2900" dirty="0">
                <a:effectLst/>
                <a:latin typeface="Times New Roman" panose="02020603050405020304" pitchFamily="18" charset="0"/>
                <a:ea typeface="Times New Roman" panose="02020603050405020304" pitchFamily="18" charset="0"/>
                <a:cs typeface="Times New Roman" panose="02020603050405020304" pitchFamily="18" charset="0"/>
              </a:rPr>
              <a:t>Environmental Laboratories</a:t>
            </a:r>
          </a:p>
          <a:p>
            <a:pPr marL="914400" lvl="2" indent="0" algn="just">
              <a:lnSpc>
                <a:spcPct val="120000"/>
              </a:lnSpc>
              <a:buSzPts val="1000"/>
              <a:buNone/>
              <a:tabLst>
                <a:tab pos="1371600" algn="l"/>
              </a:tabLst>
            </a:pPr>
            <a:r>
              <a:rPr lang="en-IN" sz="2900" dirty="0">
                <a:effectLst/>
                <a:latin typeface="Times New Roman" panose="02020603050405020304" pitchFamily="18" charset="0"/>
                <a:ea typeface="Times New Roman" panose="02020603050405020304" pitchFamily="18" charset="0"/>
              </a:rPr>
              <a:t>Establish labs to monitor pollution levels.</a:t>
            </a:r>
          </a:p>
          <a:p>
            <a:pPr marL="0" indent="0" algn="just">
              <a:lnSpc>
                <a:spcPct val="120000"/>
              </a:lnSpc>
              <a:buSzPts val="1000"/>
              <a:buNone/>
              <a:tabLst>
                <a:tab pos="1371600" algn="l"/>
              </a:tabLst>
            </a:pPr>
            <a:r>
              <a:rPr lang="en-IN" sz="2900" b="1" dirty="0">
                <a:effectLst/>
                <a:latin typeface="Times New Roman" panose="02020603050405020304" pitchFamily="18" charset="0"/>
                <a:ea typeface="Times New Roman" panose="02020603050405020304" pitchFamily="18" charset="0"/>
                <a:cs typeface="Times New Roman" panose="02020603050405020304" pitchFamily="18" charset="0"/>
              </a:rPr>
              <a:t>Penalties</a:t>
            </a:r>
            <a:r>
              <a:rPr lang="en-IN" sz="2900" b="1" dirty="0">
                <a:latin typeface="Times New Roman" panose="02020603050405020304" pitchFamily="18" charset="0"/>
                <a:ea typeface="Times New Roman" panose="02020603050405020304" pitchFamily="18" charset="0"/>
                <a:cs typeface="Times New Roman" panose="02020603050405020304" pitchFamily="18" charset="0"/>
              </a:rPr>
              <a:t>: </a:t>
            </a:r>
            <a:r>
              <a:rPr lang="en-IN" sz="2900" dirty="0">
                <a:effectLst/>
                <a:latin typeface="Times New Roman" panose="02020603050405020304" pitchFamily="18" charset="0"/>
                <a:ea typeface="Times New Roman" panose="02020603050405020304" pitchFamily="18" charset="0"/>
              </a:rPr>
              <a:t>Imprisonment up to 5 years or fines up to ₹1 lakh, with additional fines for continued violations.</a:t>
            </a:r>
          </a:p>
          <a:p>
            <a:pPr marL="0" lvl="0" indent="0" algn="just">
              <a:lnSpc>
                <a:spcPct val="120000"/>
              </a:lnSpc>
              <a:buNone/>
              <a:tabLst>
                <a:tab pos="457200" algn="l"/>
              </a:tabLst>
            </a:pPr>
            <a:r>
              <a:rPr lang="en-IN" sz="2900" dirty="0">
                <a:effectLst/>
                <a:latin typeface="Times New Roman" panose="02020603050405020304" pitchFamily="18" charset="0"/>
                <a:ea typeface="Times New Roman" panose="02020603050405020304" pitchFamily="18" charset="0"/>
              </a:rPr>
              <a:t>Rules and Notifications under the Act:</a:t>
            </a:r>
            <a:r>
              <a:rPr lang="en-IN" sz="2900" dirty="0">
                <a:latin typeface="Times New Roman" panose="02020603050405020304" pitchFamily="18" charset="0"/>
                <a:ea typeface="Times New Roman" panose="02020603050405020304" pitchFamily="18" charset="0"/>
              </a:rPr>
              <a:t> </a:t>
            </a:r>
            <a:r>
              <a:rPr lang="en-IN" sz="2900" dirty="0">
                <a:effectLst/>
                <a:latin typeface="Times New Roman" panose="02020603050405020304" pitchFamily="18" charset="0"/>
                <a:ea typeface="Times New Roman" panose="02020603050405020304" pitchFamily="18" charset="0"/>
                <a:cs typeface="Times New Roman" panose="02020603050405020304" pitchFamily="18" charset="0"/>
              </a:rPr>
              <a:t>Hazardous Waste Rules (1989): For safe handling of hazardous substances, Coastal Regulation Zone Rules (1991): To protect coastal ecosystems, Environmental Impact Assessment Notification (2006): Mandates EIAs for large projects.</a:t>
            </a:r>
          </a:p>
          <a:p>
            <a:pPr marL="0" lvl="0" indent="0" algn="just">
              <a:lnSpc>
                <a:spcPct val="120000"/>
              </a:lnSpc>
              <a:buNone/>
              <a:tabLst>
                <a:tab pos="457200" algn="l"/>
              </a:tabLst>
            </a:pPr>
            <a:r>
              <a:rPr lang="en-IN" sz="2900" b="1" dirty="0">
                <a:effectLst/>
                <a:latin typeface="Times New Roman" panose="02020603050405020304" pitchFamily="18" charset="0"/>
                <a:ea typeface="Times New Roman" panose="02020603050405020304" pitchFamily="18" charset="0"/>
              </a:rPr>
              <a:t>Notable Applications: </a:t>
            </a:r>
            <a:r>
              <a:rPr lang="en-IN" sz="2900" dirty="0">
                <a:effectLst/>
                <a:latin typeface="Times New Roman" panose="02020603050405020304" pitchFamily="18" charset="0"/>
                <a:ea typeface="Times New Roman" panose="02020603050405020304" pitchFamily="18" charset="0"/>
                <a:cs typeface="Times New Roman" panose="02020603050405020304" pitchFamily="18" charset="0"/>
              </a:rPr>
              <a:t>Used to close polluting industries in ecologically sensitive areas, Framework for regulating waste management and pollution control.</a:t>
            </a:r>
          </a:p>
          <a:p>
            <a:pPr marL="0" indent="0">
              <a:buNone/>
            </a:pPr>
            <a:endParaRPr lang="en-IN" dirty="0"/>
          </a:p>
        </p:txBody>
      </p:sp>
    </p:spTree>
    <p:extLst>
      <p:ext uri="{BB962C8B-B14F-4D97-AF65-F5344CB8AC3E}">
        <p14:creationId xmlns:p14="http://schemas.microsoft.com/office/powerpoint/2010/main" val="36778251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87459-BA8C-00AD-54AC-A2DA05D2A419}"/>
              </a:ext>
            </a:extLst>
          </p:cNvPr>
          <p:cNvSpPr>
            <a:spLocks noGrp="1"/>
          </p:cNvSpPr>
          <p:nvPr>
            <p:ph type="title"/>
          </p:nvPr>
        </p:nvSpPr>
        <p:spPr>
          <a:xfrm>
            <a:off x="838200" y="590140"/>
            <a:ext cx="10515600" cy="1325563"/>
          </a:xfrm>
        </p:spPr>
        <p:txBody>
          <a:bodyPr>
            <a:normAutofit/>
          </a:bodyPr>
          <a:lstStyle/>
          <a:p>
            <a:pPr algn="ctr"/>
            <a:r>
              <a:rPr lang="en-IN" sz="4000" b="1" dirty="0">
                <a:effectLst/>
                <a:latin typeface="Times New Roman" panose="02020603050405020304" pitchFamily="18" charset="0"/>
                <a:ea typeface="Times New Roman" panose="02020603050405020304" pitchFamily="18" charset="0"/>
              </a:rPr>
              <a:t>Air (Prevention &amp; Control of Pollution) Act</a:t>
            </a:r>
            <a:endParaRPr lang="en-IN" sz="4000" b="1" dirty="0"/>
          </a:p>
        </p:txBody>
      </p:sp>
      <p:sp>
        <p:nvSpPr>
          <p:cNvPr id="3" name="Content Placeholder 2">
            <a:extLst>
              <a:ext uri="{FF2B5EF4-FFF2-40B4-BE49-F238E27FC236}">
                <a16:creationId xmlns:a16="http://schemas.microsoft.com/office/drawing/2014/main" id="{8E4210EE-921B-6E11-D9FC-98161E360827}"/>
              </a:ext>
            </a:extLst>
          </p:cNvPr>
          <p:cNvSpPr>
            <a:spLocks noGrp="1"/>
          </p:cNvSpPr>
          <p:nvPr>
            <p:ph idx="1"/>
          </p:nvPr>
        </p:nvSpPr>
        <p:spPr>
          <a:xfrm>
            <a:off x="838200" y="1915703"/>
            <a:ext cx="10515600" cy="3026594"/>
          </a:xfrm>
        </p:spPr>
        <p:txBody>
          <a:bodyPr/>
          <a:lstStyle/>
          <a:p>
            <a:pPr marL="0" indent="0" algn="just">
              <a:lnSpc>
                <a:spcPct val="100000"/>
              </a:lnSpc>
              <a:buNone/>
            </a:pPr>
            <a:r>
              <a:rPr lang="en-IN" sz="2000" dirty="0">
                <a:effectLst/>
                <a:latin typeface="Times New Roman" panose="02020603050405020304" pitchFamily="18" charset="0"/>
                <a:ea typeface="Times New Roman" panose="02020603050405020304" pitchFamily="18" charset="0"/>
              </a:rPr>
              <a:t>The Air (Prevention and Control of Pollution) Act, 1981 is a landmark environmental law enacted in India to combat air pollution. It establishes mechanisms to monitor, prevent, and control air pollution across the country. This act was introduced in response to India's commitment to international environmental standards, particularly the recommendations from the United Nations Conference on the Human Environment (Stockholm, 1972).</a:t>
            </a:r>
          </a:p>
          <a:p>
            <a:pPr marL="0" indent="0" algn="just">
              <a:lnSpc>
                <a:spcPct val="100000"/>
              </a:lnSpc>
              <a:buNone/>
            </a:pPr>
            <a:r>
              <a:rPr lang="en-IN" sz="2000" kern="0" dirty="0">
                <a:effectLst/>
                <a:latin typeface="Times New Roman" panose="02020603050405020304" pitchFamily="18" charset="0"/>
                <a:ea typeface="Times New Roman" panose="02020603050405020304" pitchFamily="18" charset="0"/>
              </a:rPr>
              <a:t>The Air (Prevention and Control of Pollution) Act is crucial for regulating air quality in India. While it has achieved notable successes, continued efforts in enforcement, public participation, and adoption of clean technologies are essential for its effectiveness.</a:t>
            </a:r>
            <a:endParaRPr lang="en-IN" sz="2000" dirty="0">
              <a:effectLst/>
              <a:latin typeface="Times New Roman" panose="02020603050405020304" pitchFamily="18" charset="0"/>
              <a:ea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1124015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95439-120B-647E-0FB6-A56C5BD3A690}"/>
              </a:ext>
            </a:extLst>
          </p:cNvPr>
          <p:cNvSpPr>
            <a:spLocks noGrp="1"/>
          </p:cNvSpPr>
          <p:nvPr>
            <p:ph type="title"/>
          </p:nvPr>
        </p:nvSpPr>
        <p:spPr/>
        <p:txBody>
          <a:bodyPr/>
          <a:lstStyle/>
          <a:p>
            <a:pPr algn="ctr"/>
            <a:r>
              <a:rPr lang="en-IN" b="1" dirty="0">
                <a:latin typeface="Times New Roman" panose="02020603050405020304" pitchFamily="18" charset="0"/>
                <a:ea typeface="Times New Roman" panose="02020603050405020304" pitchFamily="18" charset="0"/>
              </a:rPr>
              <a:t>I</a:t>
            </a:r>
            <a:r>
              <a:rPr lang="en-IN" sz="4400" b="1" dirty="0">
                <a:effectLst/>
                <a:latin typeface="Times New Roman" panose="02020603050405020304" pitchFamily="18" charset="0"/>
                <a:ea typeface="Times New Roman" panose="02020603050405020304" pitchFamily="18" charset="0"/>
              </a:rPr>
              <a:t>mportance of Environmental Studies</a:t>
            </a:r>
            <a:endParaRPr lang="en-IN" dirty="0"/>
          </a:p>
        </p:txBody>
      </p:sp>
      <p:sp>
        <p:nvSpPr>
          <p:cNvPr id="3" name="Content Placeholder 2">
            <a:extLst>
              <a:ext uri="{FF2B5EF4-FFF2-40B4-BE49-F238E27FC236}">
                <a16:creationId xmlns:a16="http://schemas.microsoft.com/office/drawing/2014/main" id="{6225FB0F-D786-AF1E-C40E-83DD12B15DA4}"/>
              </a:ext>
            </a:extLst>
          </p:cNvPr>
          <p:cNvSpPr>
            <a:spLocks noGrp="1"/>
          </p:cNvSpPr>
          <p:nvPr>
            <p:ph idx="1"/>
          </p:nvPr>
        </p:nvSpPr>
        <p:spPr/>
        <p:txBody>
          <a:bodyPr/>
          <a:lstStyle/>
          <a:p>
            <a:pPr marL="0" indent="0" algn="just">
              <a:buNone/>
            </a:pPr>
            <a:r>
              <a:rPr lang="en-IN" sz="3200" dirty="0">
                <a:effectLst/>
                <a:latin typeface="Times New Roman" panose="02020603050405020304" pitchFamily="18" charset="0"/>
                <a:ea typeface="Times New Roman" panose="02020603050405020304" pitchFamily="18" charset="0"/>
              </a:rPr>
              <a:t>The importance of Environmental Studies lies in its ability to provide the knowledge and tools necessary to address the environmental crises facing our planet. By integrating insights from various disciplines, EVS helps promote sustainable development, protect ecosystems, and ensure the long-term survival of both human and natural systems. It empowers individuals, communities, and nations to make informed decisions that lead to a more sustainable, equitable, and healthier future.</a:t>
            </a:r>
          </a:p>
          <a:p>
            <a:pPr marL="0" indent="0">
              <a:buNone/>
            </a:pPr>
            <a:endParaRPr lang="en-IN" dirty="0"/>
          </a:p>
        </p:txBody>
      </p:sp>
    </p:spTree>
    <p:extLst>
      <p:ext uri="{BB962C8B-B14F-4D97-AF65-F5344CB8AC3E}">
        <p14:creationId xmlns:p14="http://schemas.microsoft.com/office/powerpoint/2010/main" val="92895058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618CE-44D1-55E8-B241-CC0CACACD727}"/>
              </a:ext>
            </a:extLst>
          </p:cNvPr>
          <p:cNvSpPr>
            <a:spLocks noGrp="1"/>
          </p:cNvSpPr>
          <p:nvPr>
            <p:ph type="title"/>
          </p:nvPr>
        </p:nvSpPr>
        <p:spPr>
          <a:xfrm>
            <a:off x="838200" y="365126"/>
            <a:ext cx="10515600" cy="1257198"/>
          </a:xfrm>
        </p:spPr>
        <p:txBody>
          <a:bodyPr>
            <a:normAutofit fontScale="90000"/>
          </a:bodyPr>
          <a:lstStyle/>
          <a:p>
            <a:pPr algn="ctr"/>
            <a:r>
              <a:rPr lang="en-IN" sz="4400" b="1" dirty="0">
                <a:effectLst/>
                <a:latin typeface="Times New Roman" panose="02020603050405020304" pitchFamily="18" charset="0"/>
                <a:ea typeface="Times New Roman" panose="02020603050405020304" pitchFamily="18" charset="0"/>
              </a:rPr>
              <a:t>Key Features of the Air Act, 1981</a:t>
            </a:r>
            <a:br>
              <a:rPr lang="en-IN" sz="4400" dirty="0">
                <a:effectLst/>
                <a:latin typeface="Times New Roman" panose="02020603050405020304" pitchFamily="18" charset="0"/>
                <a:ea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E3281BD2-605C-9C4F-65C4-C2265550E496}"/>
              </a:ext>
            </a:extLst>
          </p:cNvPr>
          <p:cNvSpPr>
            <a:spLocks noGrp="1"/>
          </p:cNvSpPr>
          <p:nvPr>
            <p:ph idx="1"/>
          </p:nvPr>
        </p:nvSpPr>
        <p:spPr>
          <a:xfrm>
            <a:off x="838200" y="1120877"/>
            <a:ext cx="10515600" cy="5056086"/>
          </a:xfrm>
        </p:spPr>
        <p:txBody>
          <a:bodyPr>
            <a:normAutofit fontScale="85000" lnSpcReduction="20000"/>
          </a:bodyPr>
          <a:lstStyle/>
          <a:p>
            <a:pPr marL="0" indent="0" algn="just">
              <a:lnSpc>
                <a:spcPct val="100000"/>
              </a:lnSpc>
              <a:buNone/>
              <a:tabLst>
                <a:tab pos="457200" algn="l"/>
              </a:tabLst>
            </a:pPr>
            <a:r>
              <a:rPr lang="en-IN" dirty="0">
                <a:effectLst/>
                <a:latin typeface="Times New Roman" panose="02020603050405020304" pitchFamily="18" charset="0"/>
                <a:ea typeface="Times New Roman" panose="02020603050405020304" pitchFamily="18" charset="0"/>
                <a:cs typeface="Times New Roman" panose="02020603050405020304" pitchFamily="18" charset="0"/>
              </a:rPr>
              <a:t>The key features of Air Act are:</a:t>
            </a:r>
          </a:p>
          <a:p>
            <a:pPr algn="just">
              <a:lnSpc>
                <a:spcPct val="100000"/>
              </a:lnSpc>
              <a:buFont typeface="+mj-lt"/>
              <a:buAutoNum type="arabicPeriod"/>
              <a:tabLst>
                <a:tab pos="457200" algn="l"/>
              </a:tabLst>
            </a:pPr>
            <a:r>
              <a:rPr lang="en-IN" sz="2200" dirty="0">
                <a:effectLst/>
                <a:latin typeface="Times New Roman" panose="02020603050405020304" pitchFamily="18" charset="0"/>
                <a:ea typeface="Times New Roman" panose="02020603050405020304" pitchFamily="18" charset="0"/>
                <a:cs typeface="Times New Roman" panose="02020603050405020304" pitchFamily="18" charset="0"/>
              </a:rPr>
              <a:t>To prevent, control, and reduce air pollution.</a:t>
            </a:r>
          </a:p>
          <a:p>
            <a:pPr algn="just">
              <a:lnSpc>
                <a:spcPct val="100000"/>
              </a:lnSpc>
              <a:buFont typeface="+mj-lt"/>
              <a:buAutoNum type="arabicPeriod"/>
              <a:tabLst>
                <a:tab pos="457200" algn="l"/>
              </a:tabLst>
            </a:pPr>
            <a:r>
              <a:rPr lang="en-IN" sz="2200" dirty="0">
                <a:effectLst/>
                <a:latin typeface="Times New Roman" panose="02020603050405020304" pitchFamily="18" charset="0"/>
                <a:ea typeface="Times New Roman" panose="02020603050405020304" pitchFamily="18" charset="0"/>
                <a:cs typeface="Times New Roman" panose="02020603050405020304" pitchFamily="18" charset="0"/>
              </a:rPr>
              <a:t>To preserve air quality and protect public health and the environment.</a:t>
            </a:r>
          </a:p>
          <a:p>
            <a:pPr algn="just">
              <a:lnSpc>
                <a:spcPct val="100000"/>
              </a:lnSpc>
              <a:buFont typeface="+mj-lt"/>
              <a:buAutoNum type="arabicPeriod"/>
              <a:tabLst>
                <a:tab pos="457200" algn="l"/>
              </a:tabLst>
            </a:pPr>
            <a:r>
              <a:rPr lang="en-IN" sz="2200" dirty="0">
                <a:effectLst/>
                <a:latin typeface="Times New Roman" panose="02020603050405020304" pitchFamily="18" charset="0"/>
                <a:ea typeface="Times New Roman" panose="02020603050405020304" pitchFamily="18" charset="0"/>
                <a:cs typeface="Times New Roman" panose="02020603050405020304" pitchFamily="18" charset="0"/>
              </a:rPr>
              <a:t>Extends to the whole of India</a:t>
            </a:r>
          </a:p>
          <a:p>
            <a:pPr algn="just">
              <a:lnSpc>
                <a:spcPct val="100000"/>
              </a:lnSpc>
              <a:buFont typeface="+mj-lt"/>
              <a:buAutoNum type="arabicPeriod"/>
              <a:tabLst>
                <a:tab pos="457200" algn="l"/>
              </a:tabLst>
            </a:pPr>
            <a:r>
              <a:rPr lang="en-IN" sz="2200" dirty="0">
                <a:effectLst/>
                <a:latin typeface="Times New Roman" panose="02020603050405020304" pitchFamily="18" charset="0"/>
                <a:ea typeface="Times New Roman" panose="02020603050405020304" pitchFamily="18" charset="0"/>
                <a:cs typeface="Times New Roman" panose="02020603050405020304" pitchFamily="18" charset="0"/>
              </a:rPr>
              <a:t>Applies to both industrial and vehicular sources of air pollution.</a:t>
            </a:r>
          </a:p>
          <a:p>
            <a:pPr algn="just">
              <a:lnSpc>
                <a:spcPct val="100000"/>
              </a:lnSpc>
              <a:buFont typeface="+mj-lt"/>
              <a:buAutoNum type="arabicPeriod"/>
              <a:tabLst>
                <a:tab pos="457200" algn="l"/>
              </a:tabLst>
            </a:pPr>
            <a:r>
              <a:rPr lang="en-IN" sz="2200" dirty="0">
                <a:effectLst/>
                <a:latin typeface="Times New Roman" panose="02020603050405020304" pitchFamily="18" charset="0"/>
                <a:ea typeface="Times New Roman" panose="02020603050405020304" pitchFamily="18" charset="0"/>
                <a:cs typeface="Times New Roman" panose="02020603050405020304" pitchFamily="18" charset="0"/>
              </a:rPr>
              <a:t>Establishes Central Pollution Control Board (CPCB) and State Pollution Control Boards (SPCBs) to oversee implementation.</a:t>
            </a:r>
          </a:p>
          <a:p>
            <a:pPr algn="just">
              <a:lnSpc>
                <a:spcPct val="100000"/>
              </a:lnSpc>
              <a:buFont typeface="+mj-lt"/>
              <a:buAutoNum type="arabicPeriod"/>
              <a:tabLst>
                <a:tab pos="457200" algn="l"/>
              </a:tabLst>
            </a:pPr>
            <a:r>
              <a:rPr lang="en-IN" sz="2200" dirty="0">
                <a:effectLst/>
                <a:latin typeface="Times New Roman" panose="02020603050405020304" pitchFamily="18" charset="0"/>
                <a:ea typeface="Times New Roman" panose="02020603050405020304" pitchFamily="18" charset="0"/>
                <a:cs typeface="Times New Roman" panose="02020603050405020304" pitchFamily="18" charset="0"/>
              </a:rPr>
              <a:t>Provides the framework for creating air quality standards and pollution control policies.</a:t>
            </a:r>
          </a:p>
          <a:p>
            <a:pPr algn="just">
              <a:lnSpc>
                <a:spcPct val="100000"/>
              </a:lnSpc>
              <a:buFont typeface="+mj-lt"/>
              <a:buAutoNum type="arabicPeriod"/>
              <a:tabLst>
                <a:tab pos="457200" algn="l"/>
              </a:tabLst>
            </a:pPr>
            <a:r>
              <a:rPr lang="en-IN" sz="2200" dirty="0">
                <a:effectLst/>
                <a:latin typeface="Times New Roman" panose="02020603050405020304" pitchFamily="18" charset="0"/>
                <a:ea typeface="Times New Roman" panose="02020603050405020304" pitchFamily="18" charset="0"/>
              </a:rPr>
              <a:t>Allows states to declare "air pollution control areas" where specific measures must be implemented.</a:t>
            </a:r>
          </a:p>
          <a:p>
            <a:pPr algn="just">
              <a:lnSpc>
                <a:spcPct val="100000"/>
              </a:lnSpc>
              <a:buFont typeface="+mj-lt"/>
              <a:buAutoNum type="arabicPeriod"/>
              <a:tabLst>
                <a:tab pos="457200" algn="l"/>
              </a:tabLst>
            </a:pPr>
            <a:r>
              <a:rPr lang="en-IN" sz="2200" dirty="0">
                <a:effectLst/>
                <a:latin typeface="Times New Roman" panose="02020603050405020304" pitchFamily="18" charset="0"/>
                <a:ea typeface="Times New Roman" panose="02020603050405020304" pitchFamily="18" charset="0"/>
              </a:rPr>
              <a:t>Mandates industries to obtain consent from SPCBs before operating in these areas.</a:t>
            </a:r>
          </a:p>
          <a:p>
            <a:pPr algn="just">
              <a:lnSpc>
                <a:spcPct val="100000"/>
              </a:lnSpc>
              <a:buFont typeface="+mj-lt"/>
              <a:buAutoNum type="arabicPeriod"/>
              <a:tabLst>
                <a:tab pos="457200" algn="l"/>
              </a:tabLst>
            </a:pPr>
            <a:r>
              <a:rPr lang="en-IN" sz="2200" dirty="0">
                <a:effectLst/>
                <a:latin typeface="Times New Roman" panose="02020603050405020304" pitchFamily="18" charset="0"/>
                <a:ea typeface="Times New Roman" panose="02020603050405020304" pitchFamily="18" charset="0"/>
              </a:rPr>
              <a:t>Establishes standards for emissions from vehicles and industrial plants.</a:t>
            </a:r>
          </a:p>
          <a:p>
            <a:pPr algn="just">
              <a:lnSpc>
                <a:spcPct val="100000"/>
              </a:lnSpc>
              <a:buFont typeface="+mj-lt"/>
              <a:buAutoNum type="arabicPeriod"/>
              <a:tabLst>
                <a:tab pos="457200" algn="l"/>
              </a:tabLst>
            </a:pPr>
            <a:r>
              <a:rPr lang="en-IN" sz="2200" dirty="0">
                <a:effectLst/>
                <a:latin typeface="Times New Roman" panose="02020603050405020304" pitchFamily="18" charset="0"/>
                <a:ea typeface="Times New Roman" panose="02020603050405020304" pitchFamily="18" charset="0"/>
              </a:rPr>
              <a:t>Empowers authorities to inspect, monitor, and enforce compliance.</a:t>
            </a:r>
          </a:p>
          <a:p>
            <a:pPr algn="just">
              <a:lnSpc>
                <a:spcPct val="100000"/>
              </a:lnSpc>
              <a:buFont typeface="+mj-lt"/>
              <a:buAutoNum type="arabicPeriod"/>
              <a:tabLst>
                <a:tab pos="457200" algn="l"/>
              </a:tabLst>
            </a:pPr>
            <a:r>
              <a:rPr lang="en-IN" sz="2200" dirty="0">
                <a:effectLst/>
                <a:latin typeface="Times New Roman" panose="02020603050405020304" pitchFamily="18" charset="0"/>
                <a:ea typeface="Times New Roman" panose="02020603050405020304" pitchFamily="18" charset="0"/>
                <a:cs typeface="Times New Roman" panose="02020603050405020304" pitchFamily="18" charset="0"/>
              </a:rPr>
              <a:t>Violators can face imprisonment up to 6 years and/or fines, depending on the severity of the offense.</a:t>
            </a:r>
          </a:p>
          <a:p>
            <a:pPr algn="just">
              <a:lnSpc>
                <a:spcPct val="100000"/>
              </a:lnSpc>
              <a:buFont typeface="+mj-lt"/>
              <a:buAutoNum type="arabicPeriod"/>
              <a:tabLst>
                <a:tab pos="457200" algn="l"/>
              </a:tabLst>
            </a:pPr>
            <a:r>
              <a:rPr lang="en-IN" sz="2200" dirty="0">
                <a:effectLst/>
                <a:latin typeface="Times New Roman" panose="02020603050405020304" pitchFamily="18" charset="0"/>
                <a:ea typeface="Times New Roman" panose="02020603050405020304" pitchFamily="18" charset="0"/>
                <a:cs typeface="Times New Roman" panose="02020603050405020304" pitchFamily="18" charset="0"/>
              </a:rPr>
              <a:t>Encourages public awareness and participation in pollution prevention initiatives.</a:t>
            </a:r>
          </a:p>
          <a:p>
            <a:pPr marL="0" indent="0">
              <a:buNone/>
            </a:pPr>
            <a:endParaRPr lang="en-IN" dirty="0"/>
          </a:p>
        </p:txBody>
      </p:sp>
    </p:spTree>
    <p:extLst>
      <p:ext uri="{BB962C8B-B14F-4D97-AF65-F5344CB8AC3E}">
        <p14:creationId xmlns:p14="http://schemas.microsoft.com/office/powerpoint/2010/main" val="83885958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0CB52-7D91-A62F-E4CA-0D604B57C38A}"/>
              </a:ext>
            </a:extLst>
          </p:cNvPr>
          <p:cNvSpPr>
            <a:spLocks noGrp="1"/>
          </p:cNvSpPr>
          <p:nvPr>
            <p:ph type="title"/>
          </p:nvPr>
        </p:nvSpPr>
        <p:spPr>
          <a:xfrm>
            <a:off x="838200" y="483112"/>
            <a:ext cx="10515600" cy="1325563"/>
          </a:xfrm>
        </p:spPr>
        <p:txBody>
          <a:bodyPr>
            <a:normAutofit/>
          </a:bodyPr>
          <a:lstStyle/>
          <a:p>
            <a:pPr algn="ctr"/>
            <a:r>
              <a:rPr lang="en-IN" sz="4000" b="1" kern="0" dirty="0">
                <a:effectLst/>
                <a:latin typeface="Times New Roman" panose="02020603050405020304" pitchFamily="18" charset="0"/>
                <a:ea typeface="Times New Roman" panose="02020603050405020304" pitchFamily="18" charset="0"/>
              </a:rPr>
              <a:t>Water (Prevention and Control of Pollution) Act</a:t>
            </a:r>
            <a:endParaRPr lang="en-IN" sz="4000" dirty="0"/>
          </a:p>
        </p:txBody>
      </p:sp>
      <p:sp>
        <p:nvSpPr>
          <p:cNvPr id="3" name="Content Placeholder 2">
            <a:extLst>
              <a:ext uri="{FF2B5EF4-FFF2-40B4-BE49-F238E27FC236}">
                <a16:creationId xmlns:a16="http://schemas.microsoft.com/office/drawing/2014/main" id="{50DA9421-3781-AA32-525D-1B6EE48E4D88}"/>
              </a:ext>
            </a:extLst>
          </p:cNvPr>
          <p:cNvSpPr>
            <a:spLocks noGrp="1"/>
          </p:cNvSpPr>
          <p:nvPr>
            <p:ph idx="1"/>
          </p:nvPr>
        </p:nvSpPr>
        <p:spPr>
          <a:xfrm>
            <a:off x="838200" y="2013359"/>
            <a:ext cx="10515600" cy="3026594"/>
          </a:xfrm>
        </p:spPr>
        <p:txBody>
          <a:bodyPr>
            <a:normAutofit/>
          </a:bodyPr>
          <a:lstStyle/>
          <a:p>
            <a:pPr marL="0" indent="0" algn="just">
              <a:buNone/>
            </a:pPr>
            <a:r>
              <a:rPr lang="en-IN" sz="2400" dirty="0">
                <a:effectLst/>
                <a:latin typeface="Times New Roman" panose="02020603050405020304" pitchFamily="18" charset="0"/>
                <a:ea typeface="Times New Roman" panose="02020603050405020304" pitchFamily="18" charset="0"/>
              </a:rPr>
              <a:t>The Water (Prevention and Control of Pollution) Act, 1974, is one of India's foundational environmental laws aimed at safeguarding water resources from pollution. It was the first significant environmental legislation enacted in India to address water pollution comprehensively and establish institutional mechanisms for its prevention and control.</a:t>
            </a:r>
          </a:p>
          <a:p>
            <a:pPr marL="0" indent="0" algn="just">
              <a:buNone/>
            </a:pPr>
            <a:r>
              <a:rPr lang="en-IN" sz="2400" kern="0" dirty="0">
                <a:effectLst/>
                <a:latin typeface="Times New Roman" panose="02020603050405020304" pitchFamily="18" charset="0"/>
                <a:ea typeface="Times New Roman" panose="02020603050405020304" pitchFamily="18" charset="0"/>
              </a:rPr>
              <a:t>The Water (Prevention and Control of Pollution) Act, 1974, is pivotal in protecting India's water resources. However, effective implementation requires robust enforcement, updated infrastructure, and active public participation. </a:t>
            </a:r>
            <a:endParaRPr lang="en-IN" sz="2400" dirty="0"/>
          </a:p>
        </p:txBody>
      </p:sp>
    </p:spTree>
    <p:extLst>
      <p:ext uri="{BB962C8B-B14F-4D97-AF65-F5344CB8AC3E}">
        <p14:creationId xmlns:p14="http://schemas.microsoft.com/office/powerpoint/2010/main" val="11187357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8DA29-E835-881D-0730-15C1D432530A}"/>
              </a:ext>
            </a:extLst>
          </p:cNvPr>
          <p:cNvSpPr>
            <a:spLocks noGrp="1"/>
          </p:cNvSpPr>
          <p:nvPr>
            <p:ph type="title"/>
          </p:nvPr>
        </p:nvSpPr>
        <p:spPr/>
        <p:txBody>
          <a:bodyPr>
            <a:normAutofit fontScale="90000"/>
          </a:bodyPr>
          <a:lstStyle/>
          <a:p>
            <a:pPr algn="ctr"/>
            <a:br>
              <a:rPr lang="en-IN" sz="4400" b="1" dirty="0">
                <a:effectLst/>
                <a:latin typeface="Times New Roman" panose="02020603050405020304" pitchFamily="18" charset="0"/>
                <a:ea typeface="Times New Roman" panose="02020603050405020304" pitchFamily="18" charset="0"/>
              </a:rPr>
            </a:br>
            <a:r>
              <a:rPr lang="en-IN" sz="4400" b="1" dirty="0">
                <a:effectLst/>
                <a:latin typeface="Times New Roman" panose="02020603050405020304" pitchFamily="18" charset="0"/>
                <a:ea typeface="Times New Roman" panose="02020603050405020304" pitchFamily="18" charset="0"/>
              </a:rPr>
              <a:t>Key Features of the Water Act, 1974</a:t>
            </a:r>
            <a:br>
              <a:rPr lang="en-IN" sz="4400" dirty="0">
                <a:effectLst/>
                <a:latin typeface="Times New Roman" panose="02020603050405020304" pitchFamily="18" charset="0"/>
                <a:ea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C3FD5AE5-EEEE-B3C9-B53F-22FD4062E9EF}"/>
              </a:ext>
            </a:extLst>
          </p:cNvPr>
          <p:cNvSpPr>
            <a:spLocks noGrp="1"/>
          </p:cNvSpPr>
          <p:nvPr>
            <p:ph idx="1"/>
          </p:nvPr>
        </p:nvSpPr>
        <p:spPr>
          <a:xfrm>
            <a:off x="838200" y="1519084"/>
            <a:ext cx="10515600" cy="4973791"/>
          </a:xfrm>
        </p:spPr>
        <p:txBody>
          <a:bodyPr>
            <a:normAutofit fontScale="92500" lnSpcReduction="10000"/>
          </a:bodyPr>
          <a:lstStyle/>
          <a:p>
            <a:pPr marL="0" indent="0">
              <a:buNone/>
            </a:pPr>
            <a:r>
              <a:rPr lang="en-IN" sz="2200" b="1" dirty="0">
                <a:effectLst/>
                <a:latin typeface="Times New Roman" panose="02020603050405020304" pitchFamily="18" charset="0"/>
                <a:ea typeface="Times New Roman" panose="02020603050405020304" pitchFamily="18" charset="0"/>
              </a:rPr>
              <a:t> Objectives:</a:t>
            </a:r>
            <a:endParaRPr lang="en-IN" sz="2200" dirty="0">
              <a:effectLst/>
              <a:latin typeface="Times New Roman" panose="02020603050405020304" pitchFamily="18" charset="0"/>
              <a:ea typeface="Times New Roman" panose="02020603050405020304" pitchFamily="18" charset="0"/>
            </a:endParaRPr>
          </a:p>
          <a:p>
            <a:pPr marL="457200" lvl="1" indent="0">
              <a:buSzPts val="1000"/>
              <a:buNone/>
              <a:tabLst>
                <a:tab pos="457200" algn="l"/>
              </a:tabLst>
            </a:pPr>
            <a:r>
              <a:rPr lang="en-IN" sz="2200" dirty="0">
                <a:effectLst/>
                <a:latin typeface="Times New Roman" panose="02020603050405020304" pitchFamily="18" charset="0"/>
                <a:ea typeface="Times New Roman" panose="02020603050405020304" pitchFamily="18" charset="0"/>
              </a:rPr>
              <a:t>Prevent and control water pollution.</a:t>
            </a:r>
          </a:p>
          <a:p>
            <a:pPr marL="457200" lvl="1" indent="0">
              <a:buSzPts val="1000"/>
              <a:buNone/>
              <a:tabLst>
                <a:tab pos="457200" algn="l"/>
              </a:tabLst>
            </a:pPr>
            <a:r>
              <a:rPr lang="en-IN" sz="2200" dirty="0">
                <a:effectLst/>
                <a:latin typeface="Times New Roman" panose="02020603050405020304" pitchFamily="18" charset="0"/>
                <a:ea typeface="Times New Roman" panose="02020603050405020304" pitchFamily="18" charset="0"/>
              </a:rPr>
              <a:t>Maintain and restore the wholesomeness of water for various uses.</a:t>
            </a:r>
          </a:p>
          <a:p>
            <a:pPr marL="457200" lvl="1" indent="0">
              <a:buSzPts val="1000"/>
              <a:buNone/>
              <a:tabLst>
                <a:tab pos="457200" algn="l"/>
              </a:tabLst>
            </a:pPr>
            <a:r>
              <a:rPr lang="en-IN" sz="2200" dirty="0">
                <a:effectLst/>
                <a:latin typeface="Times New Roman" panose="02020603050405020304" pitchFamily="18" charset="0"/>
                <a:ea typeface="Times New Roman" panose="02020603050405020304" pitchFamily="18" charset="0"/>
              </a:rPr>
              <a:t>Establish pollution control boards at central and state levels.</a:t>
            </a:r>
          </a:p>
          <a:p>
            <a:pPr marL="0" indent="0">
              <a:buNone/>
            </a:pPr>
            <a:r>
              <a:rPr lang="en-IN" sz="2200" b="1" dirty="0">
                <a:effectLst/>
                <a:latin typeface="Times New Roman" panose="02020603050405020304" pitchFamily="18" charset="0"/>
                <a:ea typeface="Times New Roman" panose="02020603050405020304" pitchFamily="18" charset="0"/>
              </a:rPr>
              <a:t>Applicability:</a:t>
            </a:r>
            <a:endParaRPr lang="en-IN" sz="2200" dirty="0">
              <a:effectLst/>
              <a:latin typeface="Times New Roman" panose="02020603050405020304" pitchFamily="18" charset="0"/>
              <a:ea typeface="Times New Roman" panose="02020603050405020304" pitchFamily="18" charset="0"/>
            </a:endParaRPr>
          </a:p>
          <a:p>
            <a:pPr marL="457200" lvl="1" indent="0">
              <a:buSzPts val="1000"/>
              <a:buNone/>
              <a:tabLst>
                <a:tab pos="457200" algn="l"/>
              </a:tabLst>
            </a:pPr>
            <a:r>
              <a:rPr lang="en-IN" sz="2200" dirty="0">
                <a:effectLst/>
                <a:latin typeface="Times New Roman" panose="02020603050405020304" pitchFamily="18" charset="0"/>
                <a:ea typeface="Times New Roman" panose="02020603050405020304" pitchFamily="18" charset="0"/>
              </a:rPr>
              <a:t>Applies to water bodies such as rivers, lakes, streams, inland waters, and groundwater.</a:t>
            </a:r>
          </a:p>
          <a:p>
            <a:pPr marL="457200" lvl="1" indent="0">
              <a:buSzPts val="1000"/>
              <a:buNone/>
              <a:tabLst>
                <a:tab pos="457200" algn="l"/>
              </a:tabLst>
            </a:pPr>
            <a:r>
              <a:rPr lang="en-IN" sz="2200" dirty="0">
                <a:effectLst/>
                <a:latin typeface="Times New Roman" panose="02020603050405020304" pitchFamily="18" charset="0"/>
                <a:ea typeface="Times New Roman" panose="02020603050405020304" pitchFamily="18" charset="0"/>
              </a:rPr>
              <a:t>Covers industrial, agricultural, and municipal sources of water pollution.</a:t>
            </a:r>
            <a:endParaRPr lang="en-IN" sz="2200" b="1" dirty="0">
              <a:effectLst/>
              <a:latin typeface="Times New Roman" panose="02020603050405020304" pitchFamily="18" charset="0"/>
              <a:ea typeface="Times New Roman" panose="02020603050405020304" pitchFamily="18" charset="0"/>
            </a:endParaRPr>
          </a:p>
          <a:p>
            <a:pPr marL="0" indent="0">
              <a:buNone/>
            </a:pPr>
            <a:r>
              <a:rPr lang="en-IN" sz="2200" b="1" dirty="0">
                <a:effectLst/>
                <a:latin typeface="Times New Roman" panose="02020603050405020304" pitchFamily="18" charset="0"/>
                <a:ea typeface="Times New Roman" panose="02020603050405020304" pitchFamily="18" charset="0"/>
              </a:rPr>
              <a:t>Regulating Authorities</a:t>
            </a:r>
            <a:endParaRPr lang="en-IN" sz="2200" dirty="0">
              <a:effectLst/>
              <a:latin typeface="Times New Roman" panose="02020603050405020304" pitchFamily="18" charset="0"/>
              <a:ea typeface="Times New Roman" panose="02020603050405020304" pitchFamily="18" charset="0"/>
            </a:endParaRPr>
          </a:p>
          <a:p>
            <a:pPr marL="0" lvl="0" indent="0">
              <a:buSzPts val="1000"/>
              <a:buNone/>
              <a:tabLst>
                <a:tab pos="457200" algn="l"/>
              </a:tabLst>
            </a:pPr>
            <a:r>
              <a:rPr lang="en-IN" sz="2200" b="1" dirty="0">
                <a:effectLst/>
                <a:latin typeface="Times New Roman" panose="02020603050405020304" pitchFamily="18" charset="0"/>
                <a:ea typeface="Times New Roman" panose="02020603050405020304" pitchFamily="18" charset="0"/>
              </a:rPr>
              <a:t>Central Pollution Control Board (CPCB)</a:t>
            </a:r>
            <a:endParaRPr lang="en-IN" sz="2200" dirty="0">
              <a:effectLst/>
              <a:latin typeface="Times New Roman" panose="02020603050405020304" pitchFamily="18" charset="0"/>
              <a:ea typeface="Times New Roman" panose="02020603050405020304" pitchFamily="18" charset="0"/>
            </a:endParaRPr>
          </a:p>
          <a:p>
            <a:pPr marL="457200" lvl="1" indent="0">
              <a:buSzPts val="1000"/>
              <a:buNone/>
              <a:tabLst>
                <a:tab pos="914400" algn="l"/>
              </a:tabLst>
            </a:pPr>
            <a:r>
              <a:rPr lang="en-IN" sz="2200" dirty="0">
                <a:effectLst/>
                <a:latin typeface="Times New Roman" panose="02020603050405020304" pitchFamily="18" charset="0"/>
                <a:ea typeface="Times New Roman" panose="02020603050405020304" pitchFamily="18" charset="0"/>
                <a:cs typeface="Times New Roman" panose="02020603050405020304" pitchFamily="18" charset="0"/>
              </a:rPr>
              <a:t>Formulates policies and coordinates activities for water pollution control.</a:t>
            </a:r>
          </a:p>
          <a:p>
            <a:pPr marL="457200" lvl="1" indent="0">
              <a:buSzPts val="1000"/>
              <a:buNone/>
              <a:tabLst>
                <a:tab pos="914400" algn="l"/>
              </a:tabLst>
            </a:pPr>
            <a:r>
              <a:rPr lang="en-IN" sz="2200" dirty="0">
                <a:effectLst/>
                <a:latin typeface="Times New Roman" panose="02020603050405020304" pitchFamily="18" charset="0"/>
                <a:ea typeface="Times New Roman" panose="02020603050405020304" pitchFamily="18" charset="0"/>
                <a:cs typeface="Times New Roman" panose="02020603050405020304" pitchFamily="18" charset="0"/>
              </a:rPr>
              <a:t>Establishes nationwide water quality standards.</a:t>
            </a:r>
          </a:p>
          <a:p>
            <a:pPr marL="0" lvl="0" indent="0">
              <a:buSzPts val="1000"/>
              <a:buNone/>
              <a:tabLst>
                <a:tab pos="457200" algn="l"/>
              </a:tabLst>
            </a:pPr>
            <a:r>
              <a:rPr lang="en-IN" sz="2200" b="1" dirty="0">
                <a:effectLst/>
                <a:latin typeface="Times New Roman" panose="02020603050405020304" pitchFamily="18" charset="0"/>
                <a:ea typeface="Times New Roman" panose="02020603050405020304" pitchFamily="18" charset="0"/>
              </a:rPr>
              <a:t>State Pollution Control Boards (SPCBs)</a:t>
            </a:r>
            <a:endParaRPr lang="en-IN" sz="2200" dirty="0">
              <a:effectLst/>
              <a:latin typeface="Times New Roman" panose="02020603050405020304" pitchFamily="18" charset="0"/>
              <a:ea typeface="Times New Roman" panose="02020603050405020304" pitchFamily="18" charset="0"/>
            </a:endParaRPr>
          </a:p>
          <a:p>
            <a:pPr marL="457200" lvl="1" indent="0">
              <a:buSzPts val="1000"/>
              <a:buNone/>
              <a:tabLst>
                <a:tab pos="914400" algn="l"/>
              </a:tabLst>
            </a:pPr>
            <a:r>
              <a:rPr lang="en-IN" sz="2200" dirty="0">
                <a:effectLst/>
                <a:latin typeface="Times New Roman" panose="02020603050405020304" pitchFamily="18" charset="0"/>
                <a:ea typeface="Times New Roman" panose="02020603050405020304" pitchFamily="18" charset="0"/>
                <a:cs typeface="Times New Roman" panose="02020603050405020304" pitchFamily="18" charset="0"/>
              </a:rPr>
              <a:t>Implement provisions at the state level.</a:t>
            </a:r>
          </a:p>
          <a:p>
            <a:pPr marL="457200" lvl="1" indent="0">
              <a:buSzPts val="1000"/>
              <a:buNone/>
              <a:tabLst>
                <a:tab pos="914400" algn="l"/>
              </a:tabLst>
            </a:pPr>
            <a:r>
              <a:rPr lang="en-IN" sz="2200" dirty="0">
                <a:effectLst/>
                <a:latin typeface="Times New Roman" panose="02020603050405020304" pitchFamily="18" charset="0"/>
                <a:ea typeface="Times New Roman" panose="02020603050405020304" pitchFamily="18" charset="0"/>
                <a:cs typeface="Times New Roman" panose="02020603050405020304" pitchFamily="18" charset="0"/>
              </a:rPr>
              <a:t>Monitor pollution sources and enforce compliance.</a:t>
            </a:r>
          </a:p>
          <a:p>
            <a:pPr marL="0" indent="0">
              <a:buNone/>
            </a:pPr>
            <a:endParaRPr lang="en-IN" dirty="0"/>
          </a:p>
        </p:txBody>
      </p:sp>
    </p:spTree>
    <p:extLst>
      <p:ext uri="{BB962C8B-B14F-4D97-AF65-F5344CB8AC3E}">
        <p14:creationId xmlns:p14="http://schemas.microsoft.com/office/powerpoint/2010/main" val="244738089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62319-74D2-8FDE-79DF-9282F9EF42CC}"/>
              </a:ext>
            </a:extLst>
          </p:cNvPr>
          <p:cNvSpPr>
            <a:spLocks noGrp="1"/>
          </p:cNvSpPr>
          <p:nvPr>
            <p:ph type="title"/>
          </p:nvPr>
        </p:nvSpPr>
        <p:spPr/>
        <p:txBody>
          <a:bodyPr>
            <a:normAutofit/>
          </a:bodyPr>
          <a:lstStyle/>
          <a:p>
            <a:pPr algn="ctr"/>
            <a:r>
              <a:rPr lang="en-IN" sz="4000" b="1" kern="0" dirty="0">
                <a:effectLst/>
                <a:latin typeface="Times New Roman" panose="02020603050405020304" pitchFamily="18" charset="0"/>
                <a:ea typeface="Times New Roman" panose="02020603050405020304" pitchFamily="18" charset="0"/>
              </a:rPr>
              <a:t>Wildlife Protection Act</a:t>
            </a:r>
            <a:endParaRPr lang="en-IN" sz="4000" dirty="0"/>
          </a:p>
        </p:txBody>
      </p:sp>
      <p:sp>
        <p:nvSpPr>
          <p:cNvPr id="3" name="Content Placeholder 2">
            <a:extLst>
              <a:ext uri="{FF2B5EF4-FFF2-40B4-BE49-F238E27FC236}">
                <a16:creationId xmlns:a16="http://schemas.microsoft.com/office/drawing/2014/main" id="{F9446612-A963-A670-CF48-01FFDEF80DE1}"/>
              </a:ext>
            </a:extLst>
          </p:cNvPr>
          <p:cNvSpPr>
            <a:spLocks noGrp="1"/>
          </p:cNvSpPr>
          <p:nvPr>
            <p:ph idx="1"/>
          </p:nvPr>
        </p:nvSpPr>
        <p:spPr>
          <a:xfrm>
            <a:off x="838200" y="1371600"/>
            <a:ext cx="10515600" cy="4748981"/>
          </a:xfrm>
        </p:spPr>
        <p:txBody>
          <a:bodyPr>
            <a:normAutofit/>
          </a:bodyPr>
          <a:lstStyle/>
          <a:p>
            <a:pPr marL="0" indent="0" algn="just">
              <a:buNone/>
            </a:pPr>
            <a:r>
              <a:rPr lang="en-IN" sz="2000" dirty="0">
                <a:effectLst/>
                <a:latin typeface="Times New Roman" panose="02020603050405020304" pitchFamily="18" charset="0"/>
                <a:ea typeface="Times New Roman" panose="02020603050405020304" pitchFamily="18" charset="0"/>
              </a:rPr>
              <a:t>The Wildlife Protection Act, 1972, is a significant piece of legislation in India designed to protect wildlife, preserve biodiversity, and manage protected areas. It provides the legal framework for the conservation of endangered species, regulation of hunting, and creation of protected habitats like national parks and wildlife sanctuaries.</a:t>
            </a:r>
            <a:r>
              <a:rPr lang="en-IN" sz="2000" kern="0" dirty="0">
                <a:effectLst/>
                <a:latin typeface="Times New Roman" panose="02020603050405020304" pitchFamily="18" charset="0"/>
                <a:ea typeface="Times New Roman" panose="02020603050405020304" pitchFamily="18" charset="0"/>
              </a:rPr>
              <a:t> The Wildlife Protection Act, 1972, is critical for India's ecological and cultural heritage. Strengthening enforcement, involving local communities, and adopting modern technologies can enhance its effectiveness. </a:t>
            </a:r>
            <a:endParaRPr lang="en-IN" sz="2000" dirty="0">
              <a:effectLst/>
              <a:latin typeface="Times New Roman" panose="02020603050405020304" pitchFamily="18" charset="0"/>
              <a:ea typeface="Times New Roman" panose="02020603050405020304" pitchFamily="18" charset="0"/>
            </a:endParaRPr>
          </a:p>
          <a:p>
            <a:pPr marL="0" indent="0">
              <a:buNone/>
            </a:pPr>
            <a:r>
              <a:rPr lang="en-IN" sz="1800" b="1" dirty="0">
                <a:effectLst/>
                <a:latin typeface="Times New Roman" panose="02020603050405020304" pitchFamily="18" charset="0"/>
                <a:ea typeface="Times New Roman" panose="02020603050405020304" pitchFamily="18" charset="0"/>
              </a:rPr>
              <a:t>Key Features</a:t>
            </a:r>
            <a:endParaRPr lang="en-IN" sz="1800" b="1" dirty="0">
              <a:latin typeface="Times New Roman" panose="02020603050405020304" pitchFamily="18" charset="0"/>
              <a:ea typeface="Times New Roman" panose="02020603050405020304" pitchFamily="18" charset="0"/>
            </a:endParaRPr>
          </a:p>
          <a:p>
            <a:pPr marL="457200" lvl="1" indent="0">
              <a:buNone/>
            </a:pPr>
            <a:r>
              <a:rPr lang="en-IN" sz="1800" dirty="0">
                <a:effectLst/>
                <a:latin typeface="Times New Roman" panose="02020603050405020304" pitchFamily="18" charset="0"/>
                <a:ea typeface="Times New Roman" panose="02020603050405020304" pitchFamily="18" charset="0"/>
              </a:rPr>
              <a:t>To protect wildlife species and their habitats.</a:t>
            </a:r>
          </a:p>
          <a:p>
            <a:pPr marL="457200" lvl="1" indent="0">
              <a:buNone/>
            </a:pPr>
            <a:r>
              <a:rPr lang="en-IN" sz="1800" dirty="0">
                <a:effectLst/>
                <a:latin typeface="Times New Roman" panose="02020603050405020304" pitchFamily="18" charset="0"/>
                <a:ea typeface="Times New Roman" panose="02020603050405020304" pitchFamily="18" charset="0"/>
              </a:rPr>
              <a:t>To prevent poaching, illegal trade, and exploitation of wild animals and plants.</a:t>
            </a:r>
          </a:p>
          <a:p>
            <a:pPr marL="457200" lvl="1" indent="0">
              <a:buNone/>
            </a:pPr>
            <a:r>
              <a:rPr lang="en-IN" sz="1800" dirty="0">
                <a:effectLst/>
                <a:latin typeface="Times New Roman" panose="02020603050405020304" pitchFamily="18" charset="0"/>
                <a:ea typeface="Times New Roman" panose="02020603050405020304" pitchFamily="18" charset="0"/>
              </a:rPr>
              <a:t>To establish a network of protected areas for conservation.</a:t>
            </a:r>
          </a:p>
          <a:p>
            <a:pPr marL="457200" lvl="1" indent="0">
              <a:buNone/>
            </a:pPr>
            <a:r>
              <a:rPr lang="en-IN" sz="1800" dirty="0">
                <a:latin typeface="Times New Roman" panose="02020603050405020304" pitchFamily="18" charset="0"/>
                <a:ea typeface="Times New Roman" panose="02020603050405020304" pitchFamily="18" charset="0"/>
              </a:rPr>
              <a:t>To e</a:t>
            </a:r>
            <a:r>
              <a:rPr lang="en-IN" sz="1800" dirty="0">
                <a:effectLst/>
                <a:latin typeface="Times New Roman" panose="02020603050405020304" pitchFamily="18" charset="0"/>
                <a:ea typeface="Times New Roman" panose="02020603050405020304" pitchFamily="18" charset="0"/>
              </a:rPr>
              <a:t>xtends to the whole of India, except Jammu &amp; Kashmir (which had its own law until it was brought under this Act after the abrogation of Article 370 in 2019).</a:t>
            </a:r>
          </a:p>
          <a:p>
            <a:pPr marL="457200" lvl="1" indent="0">
              <a:buNone/>
            </a:pPr>
            <a:r>
              <a:rPr lang="en-IN" sz="1800" dirty="0">
                <a:effectLst/>
                <a:latin typeface="Times New Roman" panose="02020603050405020304" pitchFamily="18" charset="0"/>
                <a:ea typeface="Times New Roman" panose="02020603050405020304" pitchFamily="18" charset="0"/>
              </a:rPr>
              <a:t>Covers all wildlife, including animals, birds, reptiles, and plants.</a:t>
            </a:r>
          </a:p>
          <a:p>
            <a:pPr marL="457200" lvl="1" indent="0">
              <a:buNone/>
            </a:pPr>
            <a:r>
              <a:rPr lang="en-IN" sz="1800" dirty="0">
                <a:effectLst/>
                <a:latin typeface="Times New Roman" panose="02020603050405020304" pitchFamily="18" charset="0"/>
                <a:ea typeface="Times New Roman" panose="02020603050405020304" pitchFamily="18" charset="0"/>
              </a:rPr>
              <a:t>Structure of the Act is divided into 7 chapters and 66 sections, covering definitions, regulations, penalties, and administration.</a:t>
            </a:r>
          </a:p>
          <a:p>
            <a:pPr marL="0" indent="0">
              <a:buNone/>
            </a:pPr>
            <a:endParaRPr lang="en-IN" dirty="0"/>
          </a:p>
        </p:txBody>
      </p:sp>
    </p:spTree>
    <p:extLst>
      <p:ext uri="{BB962C8B-B14F-4D97-AF65-F5344CB8AC3E}">
        <p14:creationId xmlns:p14="http://schemas.microsoft.com/office/powerpoint/2010/main" val="160781937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5B6F8-E070-D7E3-1E4B-07696C6BB882}"/>
              </a:ext>
            </a:extLst>
          </p:cNvPr>
          <p:cNvSpPr>
            <a:spLocks noGrp="1"/>
          </p:cNvSpPr>
          <p:nvPr>
            <p:ph type="title"/>
          </p:nvPr>
        </p:nvSpPr>
        <p:spPr>
          <a:xfrm>
            <a:off x="838200" y="365125"/>
            <a:ext cx="10515600" cy="1330940"/>
          </a:xfrm>
        </p:spPr>
        <p:txBody>
          <a:bodyPr>
            <a:normAutofit fontScale="90000"/>
          </a:bodyPr>
          <a:lstStyle/>
          <a:p>
            <a:pPr algn="ctr"/>
            <a:br>
              <a:rPr lang="en-IN" sz="4400" b="1" dirty="0">
                <a:effectLst/>
                <a:latin typeface="Times New Roman" panose="02020603050405020304" pitchFamily="18" charset="0"/>
                <a:ea typeface="Times New Roman" panose="02020603050405020304" pitchFamily="18" charset="0"/>
              </a:rPr>
            </a:br>
            <a:r>
              <a:rPr lang="en-IN" sz="4400" b="1" dirty="0">
                <a:effectLst/>
                <a:latin typeface="Times New Roman" panose="02020603050405020304" pitchFamily="18" charset="0"/>
                <a:ea typeface="Times New Roman" panose="02020603050405020304" pitchFamily="18" charset="0"/>
              </a:rPr>
              <a:t>Impact </a:t>
            </a:r>
            <a:r>
              <a:rPr lang="en-IN" sz="4000" b="1" dirty="0">
                <a:effectLst/>
                <a:latin typeface="Times New Roman" panose="02020603050405020304" pitchFamily="18" charset="0"/>
                <a:ea typeface="Times New Roman" panose="02020603050405020304" pitchFamily="18" charset="0"/>
              </a:rPr>
              <a:t>of</a:t>
            </a:r>
            <a:r>
              <a:rPr lang="en-IN" sz="4400" b="1" dirty="0">
                <a:effectLst/>
                <a:latin typeface="Times New Roman" panose="02020603050405020304" pitchFamily="18" charset="0"/>
                <a:ea typeface="Times New Roman" panose="02020603050405020304" pitchFamily="18" charset="0"/>
              </a:rPr>
              <a:t> the Act</a:t>
            </a:r>
            <a:br>
              <a:rPr lang="en-IN" sz="4400" dirty="0">
                <a:effectLst/>
                <a:latin typeface="Times New Roman" panose="02020603050405020304" pitchFamily="18" charset="0"/>
                <a:ea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12E42FB2-80BF-A251-B56C-4F27C44AC099}"/>
              </a:ext>
            </a:extLst>
          </p:cNvPr>
          <p:cNvSpPr>
            <a:spLocks noGrp="1"/>
          </p:cNvSpPr>
          <p:nvPr>
            <p:ph idx="1"/>
          </p:nvPr>
        </p:nvSpPr>
        <p:spPr/>
        <p:txBody>
          <a:bodyPr>
            <a:normAutofit lnSpcReduction="10000"/>
          </a:bodyPr>
          <a:lstStyle/>
          <a:p>
            <a:pPr marL="0" lvl="0" indent="0" algn="just">
              <a:lnSpc>
                <a:spcPct val="100000"/>
              </a:lnSpc>
              <a:buSzPts val="1000"/>
              <a:buNone/>
              <a:tabLst>
                <a:tab pos="457200" algn="l"/>
              </a:tabLst>
            </a:pPr>
            <a:r>
              <a:rPr lang="en-IN" sz="2400" dirty="0">
                <a:effectLst/>
                <a:latin typeface="Times New Roman" panose="02020603050405020304" pitchFamily="18" charset="0"/>
                <a:ea typeface="Times New Roman" panose="02020603050405020304" pitchFamily="18" charset="0"/>
              </a:rPr>
              <a:t>Creation of a robust network of protected areas, including iconic sites like Jim Corbett National Park and Sundarbans National Park.</a:t>
            </a:r>
          </a:p>
          <a:p>
            <a:pPr marL="0" lvl="0" indent="0" algn="just">
              <a:lnSpc>
                <a:spcPct val="100000"/>
              </a:lnSpc>
              <a:buSzPts val="1000"/>
              <a:buNone/>
              <a:tabLst>
                <a:tab pos="457200" algn="l"/>
              </a:tabLst>
            </a:pPr>
            <a:r>
              <a:rPr lang="en-IN" sz="2400" dirty="0">
                <a:effectLst/>
                <a:latin typeface="Times New Roman" panose="02020603050405020304" pitchFamily="18" charset="0"/>
                <a:ea typeface="Times New Roman" panose="02020603050405020304" pitchFamily="18" charset="0"/>
              </a:rPr>
              <a:t>Conservation successes, such as the recovery of species like the Indian Tiger under Project Tiger.</a:t>
            </a:r>
          </a:p>
          <a:p>
            <a:pPr marL="0" indent="0" algn="just">
              <a:lnSpc>
                <a:spcPct val="100000"/>
              </a:lnSpc>
              <a:buNone/>
            </a:pPr>
            <a:r>
              <a:rPr lang="en-IN" sz="2400" kern="0" dirty="0">
                <a:effectLst/>
                <a:latin typeface="Times New Roman" panose="02020603050405020304" pitchFamily="18" charset="0"/>
                <a:ea typeface="Times New Roman" panose="02020603050405020304" pitchFamily="18" charset="0"/>
              </a:rPr>
              <a:t>Reduction in illegal wildlife trade through international collaborations like CITES (Convention on International Trade in Endangered Species).</a:t>
            </a:r>
          </a:p>
          <a:p>
            <a:pPr marL="0" lvl="0" indent="0" algn="just">
              <a:lnSpc>
                <a:spcPct val="100000"/>
              </a:lnSpc>
              <a:buSzPts val="1000"/>
              <a:buNone/>
              <a:tabLst>
                <a:tab pos="457200" algn="l"/>
              </a:tabLst>
            </a:pPr>
            <a:endParaRPr lang="en-IN" sz="2400" dirty="0">
              <a:effectLst/>
              <a:latin typeface="Times New Roman" panose="02020603050405020304" pitchFamily="18" charset="0"/>
              <a:ea typeface="Times New Roman" panose="02020603050405020304" pitchFamily="18" charset="0"/>
            </a:endParaRPr>
          </a:p>
          <a:p>
            <a:pPr marL="0" lvl="0" indent="0" algn="just">
              <a:lnSpc>
                <a:spcPct val="100000"/>
              </a:lnSpc>
              <a:buSzPts val="1000"/>
              <a:buNone/>
              <a:tabLst>
                <a:tab pos="457200" algn="l"/>
              </a:tabLst>
            </a:pPr>
            <a:r>
              <a:rPr lang="en-IN" sz="2400" b="1" dirty="0">
                <a:effectLst/>
                <a:latin typeface="Times New Roman" panose="02020603050405020304" pitchFamily="18" charset="0"/>
                <a:ea typeface="Times New Roman" panose="02020603050405020304" pitchFamily="18" charset="0"/>
              </a:rPr>
              <a:t>Wildlife Protection (Amendment) Bill, 2022</a:t>
            </a:r>
            <a:r>
              <a:rPr lang="en-IN" sz="2400" dirty="0">
                <a:effectLst/>
                <a:latin typeface="Times New Roman" panose="02020603050405020304" pitchFamily="18" charset="0"/>
                <a:ea typeface="Times New Roman" panose="02020603050405020304" pitchFamily="18" charset="0"/>
              </a:rPr>
              <a:t>:</a:t>
            </a:r>
          </a:p>
          <a:p>
            <a:pPr marL="457200" lvl="1" indent="0" algn="just">
              <a:lnSpc>
                <a:spcPct val="100000"/>
              </a:lnSpc>
              <a:buSzPts val="1000"/>
              <a:buNone/>
              <a:tabLst>
                <a:tab pos="914400" algn="l"/>
              </a:tabLst>
            </a:pPr>
            <a:r>
              <a:rPr lang="en-IN" dirty="0">
                <a:effectLst/>
                <a:latin typeface="Times New Roman" panose="02020603050405020304" pitchFamily="18" charset="0"/>
                <a:ea typeface="Times New Roman" panose="02020603050405020304" pitchFamily="18" charset="0"/>
                <a:cs typeface="Times New Roman" panose="02020603050405020304" pitchFamily="18" charset="0"/>
              </a:rPr>
              <a:t>Increases penalties for wildlife crimes.</a:t>
            </a:r>
          </a:p>
          <a:p>
            <a:pPr marL="457200" lvl="1" indent="0" algn="just">
              <a:lnSpc>
                <a:spcPct val="100000"/>
              </a:lnSpc>
              <a:buSzPts val="1000"/>
              <a:buNone/>
              <a:tabLst>
                <a:tab pos="914400" algn="l"/>
              </a:tabLst>
            </a:pPr>
            <a:r>
              <a:rPr lang="en-IN" dirty="0">
                <a:effectLst/>
                <a:latin typeface="Times New Roman" panose="02020603050405020304" pitchFamily="18" charset="0"/>
                <a:ea typeface="Times New Roman" panose="02020603050405020304" pitchFamily="18" charset="0"/>
                <a:cs typeface="Times New Roman" panose="02020603050405020304" pitchFamily="18" charset="0"/>
              </a:rPr>
              <a:t>Aligns the Act with international treaties like CITES.</a:t>
            </a:r>
          </a:p>
          <a:p>
            <a:pPr marL="0" indent="0">
              <a:buNone/>
            </a:pPr>
            <a:endParaRPr lang="en-IN" dirty="0"/>
          </a:p>
        </p:txBody>
      </p:sp>
    </p:spTree>
    <p:extLst>
      <p:ext uri="{BB962C8B-B14F-4D97-AF65-F5344CB8AC3E}">
        <p14:creationId xmlns:p14="http://schemas.microsoft.com/office/powerpoint/2010/main" val="34414014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4DEEA-D5C0-9603-F1CF-28EFA0AC5ECC}"/>
              </a:ext>
            </a:extLst>
          </p:cNvPr>
          <p:cNvSpPr>
            <a:spLocks noGrp="1"/>
          </p:cNvSpPr>
          <p:nvPr>
            <p:ph type="title"/>
          </p:nvPr>
        </p:nvSpPr>
        <p:spPr>
          <a:xfrm>
            <a:off x="838200" y="247138"/>
            <a:ext cx="10515600" cy="1325563"/>
          </a:xfrm>
        </p:spPr>
        <p:txBody>
          <a:bodyPr>
            <a:normAutofit/>
          </a:bodyPr>
          <a:lstStyle/>
          <a:p>
            <a:pPr algn="ctr"/>
            <a:r>
              <a:rPr lang="en-IN" sz="4000" b="1" kern="0" dirty="0">
                <a:effectLst/>
                <a:latin typeface="Times New Roman" panose="02020603050405020304" pitchFamily="18" charset="0"/>
                <a:ea typeface="Times New Roman" panose="02020603050405020304" pitchFamily="18" charset="0"/>
              </a:rPr>
              <a:t>Forest Conservation Act</a:t>
            </a:r>
            <a:endParaRPr lang="en-IN" sz="4000" dirty="0"/>
          </a:p>
        </p:txBody>
      </p:sp>
      <p:sp>
        <p:nvSpPr>
          <p:cNvPr id="3" name="Content Placeholder 2">
            <a:extLst>
              <a:ext uri="{FF2B5EF4-FFF2-40B4-BE49-F238E27FC236}">
                <a16:creationId xmlns:a16="http://schemas.microsoft.com/office/drawing/2014/main" id="{451D8234-5A76-B94D-8CE4-CE8FE04B670C}"/>
              </a:ext>
            </a:extLst>
          </p:cNvPr>
          <p:cNvSpPr>
            <a:spLocks noGrp="1"/>
          </p:cNvSpPr>
          <p:nvPr>
            <p:ph idx="1"/>
          </p:nvPr>
        </p:nvSpPr>
        <p:spPr>
          <a:xfrm>
            <a:off x="838200" y="1415845"/>
            <a:ext cx="10515600" cy="5195017"/>
          </a:xfrm>
        </p:spPr>
        <p:txBody>
          <a:bodyPr>
            <a:noAutofit/>
          </a:bodyPr>
          <a:lstStyle/>
          <a:p>
            <a:pPr marL="0" indent="0" algn="just">
              <a:buNone/>
            </a:pPr>
            <a:r>
              <a:rPr lang="en-IN" sz="1800" kern="0" dirty="0">
                <a:effectLst/>
                <a:latin typeface="Times New Roman" panose="02020603050405020304" pitchFamily="18" charset="0"/>
                <a:ea typeface="Times New Roman" panose="02020603050405020304" pitchFamily="18" charset="0"/>
              </a:rPr>
              <a:t>The Forest Conservation Act, 1980, is a key environmental legislation in India aimed at protecting and conserving forests. It regulates the diversion of forest lands for non-forestry purposes and ensures the preservation of ecological balance.</a:t>
            </a:r>
          </a:p>
          <a:p>
            <a:pPr marL="0" indent="0" algn="just">
              <a:buNone/>
            </a:pPr>
            <a:r>
              <a:rPr lang="en-IN" sz="1800" dirty="0">
                <a:effectLst/>
                <a:latin typeface="Times New Roman" panose="02020603050405020304" pitchFamily="18" charset="0"/>
                <a:ea typeface="Times New Roman" panose="02020603050405020304" pitchFamily="18" charset="0"/>
              </a:rPr>
              <a:t>Key Features of the Forest Conservation Act, 1980</a:t>
            </a:r>
          </a:p>
          <a:p>
            <a:pPr marL="0" indent="0" algn="just">
              <a:buNone/>
            </a:pPr>
            <a:r>
              <a:rPr lang="en-IN" sz="1800" dirty="0">
                <a:effectLst/>
                <a:latin typeface="Times New Roman" panose="02020603050405020304" pitchFamily="18" charset="0"/>
                <a:ea typeface="Times New Roman" panose="02020603050405020304" pitchFamily="18" charset="0"/>
              </a:rPr>
              <a:t>Objectives: To restrict deforestation and protect forest ecosystems, To regulate the diversion of forest land for non-forest purposes, To ensure compensatory afforestation in cases of land diversion, To maintain ecological stability and biodiversity.</a:t>
            </a:r>
          </a:p>
          <a:p>
            <a:pPr marL="0" indent="0" algn="just">
              <a:buNone/>
            </a:pPr>
            <a:r>
              <a:rPr lang="en-IN" sz="1800" dirty="0">
                <a:effectLst/>
                <a:latin typeface="Times New Roman" panose="02020603050405020304" pitchFamily="18" charset="0"/>
                <a:ea typeface="Times New Roman" panose="02020603050405020304" pitchFamily="18" charset="0"/>
              </a:rPr>
              <a:t> Applicability: Extends to the whole of India, Applies to all types of forests, including reserved forests, protected forests, and forests on private lands as defined by the Indian Forest Act, 1927.</a:t>
            </a:r>
          </a:p>
          <a:p>
            <a:pPr marL="0" indent="0" algn="just">
              <a:buSzPts val="1000"/>
              <a:buNone/>
              <a:tabLst>
                <a:tab pos="457200" algn="l"/>
              </a:tabLst>
            </a:pPr>
            <a:r>
              <a:rPr lang="en-IN" sz="1800" dirty="0">
                <a:effectLst/>
                <a:latin typeface="Times New Roman" panose="02020603050405020304" pitchFamily="18" charset="0"/>
                <a:ea typeface="Times New Roman" panose="02020603050405020304" pitchFamily="18" charset="0"/>
              </a:rPr>
              <a:t>Administration: The Act empowers the central government to oversee and approve the use of forest lands for non-forest purposes, State governments must seek central approval for diverting forest land.</a:t>
            </a:r>
          </a:p>
          <a:p>
            <a:pPr marL="0" indent="0" algn="just">
              <a:buNone/>
            </a:pPr>
            <a:endParaRPr lang="en-IN" sz="1800" dirty="0">
              <a:effectLst/>
              <a:latin typeface="Times New Roman" panose="02020603050405020304" pitchFamily="18" charset="0"/>
              <a:ea typeface="Times New Roman" panose="02020603050405020304" pitchFamily="18" charset="0"/>
            </a:endParaRPr>
          </a:p>
          <a:p>
            <a:pPr marL="0" indent="0" algn="just">
              <a:buNone/>
            </a:pPr>
            <a:r>
              <a:rPr lang="en-IN" sz="1800" dirty="0">
                <a:effectLst/>
                <a:latin typeface="Times New Roman" panose="02020603050405020304" pitchFamily="18" charset="0"/>
                <a:ea typeface="Times New Roman" panose="02020603050405020304" pitchFamily="18" charset="0"/>
              </a:rPr>
              <a:t>Impact of the Forest Conservation Act</a:t>
            </a:r>
            <a:r>
              <a:rPr lang="en-IN" sz="1800" dirty="0">
                <a:latin typeface="Times New Roman" panose="02020603050405020304" pitchFamily="18" charset="0"/>
                <a:ea typeface="Times New Roman" panose="02020603050405020304" pitchFamily="18" charset="0"/>
              </a:rPr>
              <a:t>: </a:t>
            </a:r>
            <a:r>
              <a:rPr lang="en-IN" sz="1800" dirty="0">
                <a:effectLst/>
                <a:latin typeface="Times New Roman" panose="02020603050405020304" pitchFamily="18" charset="0"/>
                <a:ea typeface="Times New Roman" panose="02020603050405020304" pitchFamily="18" charset="0"/>
              </a:rPr>
              <a:t>Reduction in Deforestation, Enhanced Forest Governance, Compensatory Afforestation</a:t>
            </a:r>
          </a:p>
          <a:p>
            <a:pPr marL="0" indent="0" algn="just">
              <a:buNone/>
            </a:pPr>
            <a:r>
              <a:rPr lang="en-IN" sz="1800" kern="0" dirty="0">
                <a:effectLst/>
                <a:latin typeface="Times New Roman" panose="02020603050405020304" pitchFamily="18" charset="0"/>
                <a:ea typeface="Times New Roman" panose="02020603050405020304" pitchFamily="18" charset="0"/>
              </a:rPr>
              <a:t>The Forest Conservation Act, 1980, is a vital tool for forest management and ecological sustainability in India. Its success depends on stringent enforcement, community participation, and balancing conservation with development.</a:t>
            </a:r>
            <a:endParaRPr lang="en-IN" sz="1800" dirty="0"/>
          </a:p>
        </p:txBody>
      </p:sp>
    </p:spTree>
    <p:extLst>
      <p:ext uri="{BB962C8B-B14F-4D97-AF65-F5344CB8AC3E}">
        <p14:creationId xmlns:p14="http://schemas.microsoft.com/office/powerpoint/2010/main" val="98669069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7894B-25FC-8A48-E59D-D4B84EDBD6AF}"/>
              </a:ext>
            </a:extLst>
          </p:cNvPr>
          <p:cNvSpPr>
            <a:spLocks noGrp="1"/>
          </p:cNvSpPr>
          <p:nvPr>
            <p:ph type="title"/>
          </p:nvPr>
        </p:nvSpPr>
        <p:spPr>
          <a:xfrm>
            <a:off x="838200" y="424119"/>
            <a:ext cx="10515600" cy="1325563"/>
          </a:xfrm>
        </p:spPr>
        <p:txBody>
          <a:bodyPr>
            <a:normAutofit/>
          </a:bodyPr>
          <a:lstStyle/>
          <a:p>
            <a:pPr algn="ctr"/>
            <a:r>
              <a:rPr lang="en-IN" sz="4000" b="1" kern="0" dirty="0">
                <a:effectLst/>
                <a:latin typeface="Times New Roman" panose="02020603050405020304" pitchFamily="18" charset="0"/>
                <a:ea typeface="Times New Roman" panose="02020603050405020304" pitchFamily="18" charset="0"/>
              </a:rPr>
              <a:t>International agreements; policies and treaties</a:t>
            </a:r>
            <a:endParaRPr lang="en-IN" sz="4000" b="1" dirty="0"/>
          </a:p>
        </p:txBody>
      </p:sp>
      <p:sp>
        <p:nvSpPr>
          <p:cNvPr id="3" name="Content Placeholder 2">
            <a:extLst>
              <a:ext uri="{FF2B5EF4-FFF2-40B4-BE49-F238E27FC236}">
                <a16:creationId xmlns:a16="http://schemas.microsoft.com/office/drawing/2014/main" id="{AC2389A4-B083-7799-2F87-2D355774A63E}"/>
              </a:ext>
            </a:extLst>
          </p:cNvPr>
          <p:cNvSpPr>
            <a:spLocks noGrp="1"/>
          </p:cNvSpPr>
          <p:nvPr>
            <p:ph idx="1"/>
          </p:nvPr>
        </p:nvSpPr>
        <p:spPr>
          <a:xfrm>
            <a:off x="838200" y="1915703"/>
            <a:ext cx="10515600" cy="3026594"/>
          </a:xfrm>
        </p:spPr>
        <p:txBody>
          <a:bodyPr/>
          <a:lstStyle/>
          <a:p>
            <a:pPr marL="0" indent="0" algn="just">
              <a:lnSpc>
                <a:spcPct val="100000"/>
              </a:lnSpc>
              <a:buNone/>
            </a:pPr>
            <a:r>
              <a:rPr lang="en-IN" sz="2400" kern="0" dirty="0">
                <a:effectLst/>
                <a:latin typeface="Times New Roman" panose="02020603050405020304" pitchFamily="18" charset="0"/>
                <a:ea typeface="Times New Roman" panose="02020603050405020304" pitchFamily="18" charset="0"/>
              </a:rPr>
              <a:t>International agreements, policies, and treaties form the backbone of global environmental governance. Effective collaboration, robust monitoring, and equitable resource allocation are essential for addressing pressing environmental challenges.</a:t>
            </a:r>
          </a:p>
          <a:p>
            <a:pPr marL="0" indent="0" algn="just">
              <a:lnSpc>
                <a:spcPct val="100000"/>
              </a:lnSpc>
              <a:buNone/>
            </a:pPr>
            <a:r>
              <a:rPr lang="en-IN" sz="2400" dirty="0">
                <a:effectLst/>
                <a:latin typeface="Times New Roman" panose="02020603050405020304" pitchFamily="18" charset="0"/>
                <a:ea typeface="Times New Roman" panose="02020603050405020304" pitchFamily="18" charset="0"/>
              </a:rPr>
              <a:t>International agreements, policies, and treaties play a crucial role in addressing global environmental challenges. These frameworks foster cooperation among nations to conserve natural resources, combat pollution, and mitigate climate change. Below is an overview of significant international agreements and treaties.</a:t>
            </a:r>
          </a:p>
          <a:p>
            <a:pPr marL="0" indent="0">
              <a:buNone/>
            </a:pPr>
            <a:endParaRPr lang="en-IN" dirty="0"/>
          </a:p>
        </p:txBody>
      </p:sp>
    </p:spTree>
    <p:extLst>
      <p:ext uri="{BB962C8B-B14F-4D97-AF65-F5344CB8AC3E}">
        <p14:creationId xmlns:p14="http://schemas.microsoft.com/office/powerpoint/2010/main" val="282187407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87A45-8D2B-E90B-10B5-F92044B0D7AF}"/>
              </a:ext>
            </a:extLst>
          </p:cNvPr>
          <p:cNvSpPr>
            <a:spLocks noGrp="1"/>
          </p:cNvSpPr>
          <p:nvPr>
            <p:ph type="title"/>
          </p:nvPr>
        </p:nvSpPr>
        <p:spPr/>
        <p:txBody>
          <a:bodyPr/>
          <a:lstStyle/>
          <a:p>
            <a:pPr algn="ctr"/>
            <a:r>
              <a:rPr lang="en-IN" sz="4000" b="1" dirty="0">
                <a:effectLst/>
                <a:latin typeface="Times New Roman" panose="02020603050405020304" pitchFamily="18" charset="0"/>
                <a:ea typeface="Times New Roman" panose="02020603050405020304" pitchFamily="18" charset="0"/>
              </a:rPr>
              <a:t>International Environmental Agreements</a:t>
            </a:r>
            <a:br>
              <a:rPr lang="en-IN" sz="4400" dirty="0">
                <a:effectLst/>
                <a:latin typeface="Times New Roman" panose="02020603050405020304" pitchFamily="18" charset="0"/>
                <a:ea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0DBA5FE3-C534-2AF2-E4CE-A74E7FB8C7A2}"/>
              </a:ext>
            </a:extLst>
          </p:cNvPr>
          <p:cNvSpPr>
            <a:spLocks noGrp="1"/>
          </p:cNvSpPr>
          <p:nvPr>
            <p:ph idx="1"/>
          </p:nvPr>
        </p:nvSpPr>
        <p:spPr>
          <a:xfrm>
            <a:off x="838200" y="1253331"/>
            <a:ext cx="10515600" cy="4896746"/>
          </a:xfrm>
        </p:spPr>
        <p:txBody>
          <a:bodyPr>
            <a:normAutofit fontScale="25000" lnSpcReduction="20000"/>
          </a:bodyPr>
          <a:lstStyle/>
          <a:p>
            <a:pPr marL="0" indent="0" algn="just">
              <a:buNone/>
            </a:pPr>
            <a:r>
              <a:rPr lang="en-IN" sz="6400" b="1" dirty="0">
                <a:effectLst/>
                <a:latin typeface="Times New Roman" panose="02020603050405020304" pitchFamily="18" charset="0"/>
                <a:ea typeface="Times New Roman" panose="02020603050405020304" pitchFamily="18" charset="0"/>
              </a:rPr>
              <a:t>Climate Change</a:t>
            </a:r>
          </a:p>
          <a:p>
            <a:pPr marL="0" lvl="0" indent="0" algn="just">
              <a:lnSpc>
                <a:spcPct val="120000"/>
              </a:lnSpc>
              <a:buSzPts val="1000"/>
              <a:buNone/>
              <a:tabLst>
                <a:tab pos="457200" algn="l"/>
              </a:tabLst>
            </a:pPr>
            <a:r>
              <a:rPr lang="en-IN" sz="6400" dirty="0">
                <a:effectLst/>
                <a:latin typeface="Times New Roman" panose="02020603050405020304" pitchFamily="18" charset="0"/>
                <a:ea typeface="Times New Roman" panose="02020603050405020304" pitchFamily="18" charset="0"/>
              </a:rPr>
              <a:t>United Nations Framework Convention on Climate Change (UNFCCC) (1992): </a:t>
            </a:r>
            <a:r>
              <a:rPr lang="en-IN" sz="6400" dirty="0">
                <a:effectLst/>
                <a:latin typeface="Times New Roman" panose="02020603050405020304" pitchFamily="18" charset="0"/>
                <a:ea typeface="Times New Roman" panose="02020603050405020304" pitchFamily="18" charset="0"/>
                <a:cs typeface="Times New Roman" panose="02020603050405020304" pitchFamily="18" charset="0"/>
              </a:rPr>
              <a:t>Aims to stabilize greenhouse gas (GHG) concentrations, Framework for subsequent treaties like the Kyoto Protocol and Paris Agreement.</a:t>
            </a:r>
          </a:p>
          <a:p>
            <a:pPr marL="0" lvl="0" indent="0" algn="just">
              <a:lnSpc>
                <a:spcPct val="120000"/>
              </a:lnSpc>
              <a:buSzPts val="1000"/>
              <a:buNone/>
              <a:tabLst>
                <a:tab pos="457200" algn="l"/>
              </a:tabLst>
            </a:pPr>
            <a:r>
              <a:rPr lang="en-IN" sz="6400" dirty="0">
                <a:effectLst/>
                <a:latin typeface="Times New Roman" panose="02020603050405020304" pitchFamily="18" charset="0"/>
                <a:ea typeface="Times New Roman" panose="02020603050405020304" pitchFamily="18" charset="0"/>
              </a:rPr>
              <a:t>Kyoto Protocol (1997): </a:t>
            </a:r>
            <a:r>
              <a:rPr lang="en-IN" sz="6400" dirty="0">
                <a:effectLst/>
                <a:latin typeface="Times New Roman" panose="02020603050405020304" pitchFamily="18" charset="0"/>
                <a:ea typeface="Times New Roman" panose="02020603050405020304" pitchFamily="18" charset="0"/>
                <a:cs typeface="Times New Roman" panose="02020603050405020304" pitchFamily="18" charset="0"/>
              </a:rPr>
              <a:t>Legally binds developed countries to reduce GHG emissions, Introduced mechanisms like carbon trading and clean development.</a:t>
            </a:r>
          </a:p>
          <a:p>
            <a:pPr marL="0" lvl="0" indent="0" algn="just">
              <a:lnSpc>
                <a:spcPct val="120000"/>
              </a:lnSpc>
              <a:buSzPts val="1000"/>
              <a:buNone/>
              <a:tabLst>
                <a:tab pos="457200" algn="l"/>
              </a:tabLst>
            </a:pPr>
            <a:r>
              <a:rPr lang="en-IN" sz="6400" dirty="0">
                <a:effectLst/>
                <a:latin typeface="Times New Roman" panose="02020603050405020304" pitchFamily="18" charset="0"/>
                <a:ea typeface="Times New Roman" panose="02020603050405020304" pitchFamily="18" charset="0"/>
              </a:rPr>
              <a:t>Paris Agreement (2015): </a:t>
            </a:r>
            <a:r>
              <a:rPr lang="en-IN" sz="6400" dirty="0">
                <a:effectLst/>
                <a:latin typeface="Times New Roman" panose="02020603050405020304" pitchFamily="18" charset="0"/>
                <a:ea typeface="Times New Roman" panose="02020603050405020304" pitchFamily="18" charset="0"/>
                <a:cs typeface="Times New Roman" panose="02020603050405020304" pitchFamily="18" charset="0"/>
              </a:rPr>
              <a:t>Aims to limit global warming to well below 2°C, ideally 1.5°C, Countries submit nationally determined contributions (NDCs) for GHG reduction.</a:t>
            </a:r>
          </a:p>
          <a:p>
            <a:pPr marL="0" indent="0" algn="just">
              <a:buNone/>
            </a:pPr>
            <a:r>
              <a:rPr lang="en-IN" sz="6400" b="1" dirty="0">
                <a:effectLst/>
                <a:latin typeface="Times New Roman" panose="02020603050405020304" pitchFamily="18" charset="0"/>
                <a:ea typeface="Times New Roman" panose="02020603050405020304" pitchFamily="18" charset="0"/>
              </a:rPr>
              <a:t>Biodiversity and Wildlife</a:t>
            </a:r>
          </a:p>
          <a:p>
            <a:pPr marL="0" lvl="0" indent="0" algn="just">
              <a:buSzPts val="1000"/>
              <a:buNone/>
              <a:tabLst>
                <a:tab pos="457200" algn="l"/>
              </a:tabLst>
            </a:pPr>
            <a:r>
              <a:rPr lang="en-IN" sz="6400" dirty="0">
                <a:effectLst/>
                <a:latin typeface="Times New Roman" panose="02020603050405020304" pitchFamily="18" charset="0"/>
                <a:ea typeface="Times New Roman" panose="02020603050405020304" pitchFamily="18" charset="0"/>
              </a:rPr>
              <a:t>Convention on Biological Diversity (CBD) (1992): </a:t>
            </a:r>
            <a:r>
              <a:rPr lang="en-IN" sz="6400" dirty="0">
                <a:effectLst/>
                <a:latin typeface="Times New Roman" panose="02020603050405020304" pitchFamily="18" charset="0"/>
                <a:ea typeface="Times New Roman" panose="02020603050405020304" pitchFamily="18" charset="0"/>
                <a:cs typeface="Times New Roman" panose="02020603050405020304" pitchFamily="18" charset="0"/>
              </a:rPr>
              <a:t>Promotes biodiversity conservation, sustainable use, and equitable sharing of genetic resources.</a:t>
            </a:r>
          </a:p>
          <a:p>
            <a:pPr marL="0" lvl="0" indent="0" algn="just">
              <a:buSzPts val="1000"/>
              <a:buNone/>
              <a:tabLst>
                <a:tab pos="457200" algn="l"/>
              </a:tabLst>
            </a:pPr>
            <a:r>
              <a:rPr lang="en-IN" sz="6400" dirty="0">
                <a:effectLst/>
                <a:latin typeface="Times New Roman" panose="02020603050405020304" pitchFamily="18" charset="0"/>
                <a:ea typeface="Times New Roman" panose="02020603050405020304" pitchFamily="18" charset="0"/>
              </a:rPr>
              <a:t>CITES (Convention on International Trade in Endangered Species) (1973): </a:t>
            </a:r>
            <a:r>
              <a:rPr lang="en-IN" sz="6400" dirty="0">
                <a:effectLst/>
                <a:latin typeface="Times New Roman" panose="02020603050405020304" pitchFamily="18" charset="0"/>
                <a:ea typeface="Times New Roman" panose="02020603050405020304" pitchFamily="18" charset="0"/>
                <a:cs typeface="Times New Roman" panose="02020603050405020304" pitchFamily="18" charset="0"/>
              </a:rPr>
              <a:t>Regulates trade in wildlife and plant species to prevent extinction.</a:t>
            </a:r>
          </a:p>
          <a:p>
            <a:pPr marL="0" lvl="0" indent="0" algn="just">
              <a:buSzPts val="1000"/>
              <a:buNone/>
              <a:tabLst>
                <a:tab pos="457200" algn="l"/>
              </a:tabLst>
            </a:pPr>
            <a:r>
              <a:rPr lang="en-IN" sz="6400" dirty="0">
                <a:effectLst/>
                <a:latin typeface="Times New Roman" panose="02020603050405020304" pitchFamily="18" charset="0"/>
                <a:ea typeface="Times New Roman" panose="02020603050405020304" pitchFamily="18" charset="0"/>
              </a:rPr>
              <a:t>Ramsar Convention (1971): </a:t>
            </a:r>
            <a:r>
              <a:rPr lang="en-IN" sz="6400" dirty="0">
                <a:effectLst/>
                <a:latin typeface="Times New Roman" panose="02020603050405020304" pitchFamily="18" charset="0"/>
                <a:ea typeface="Times New Roman" panose="02020603050405020304" pitchFamily="18" charset="0"/>
                <a:cs typeface="Times New Roman" panose="02020603050405020304" pitchFamily="18" charset="0"/>
              </a:rPr>
              <a:t>Focuses on the conservation and sustainable use of wetlands.</a:t>
            </a:r>
          </a:p>
          <a:p>
            <a:pPr marL="0" indent="0" algn="just">
              <a:buNone/>
            </a:pPr>
            <a:r>
              <a:rPr lang="en-IN" sz="6400" b="1" dirty="0">
                <a:effectLst/>
                <a:latin typeface="Times New Roman" panose="02020603050405020304" pitchFamily="18" charset="0"/>
                <a:ea typeface="Times New Roman" panose="02020603050405020304" pitchFamily="18" charset="0"/>
              </a:rPr>
              <a:t>Pollution Control</a:t>
            </a:r>
          </a:p>
          <a:p>
            <a:pPr marL="0" lvl="0" indent="0" algn="just">
              <a:buSzPts val="1000"/>
              <a:buNone/>
              <a:tabLst>
                <a:tab pos="457200" algn="l"/>
              </a:tabLst>
            </a:pPr>
            <a:r>
              <a:rPr lang="en-IN" sz="6400" dirty="0">
                <a:effectLst/>
                <a:latin typeface="Times New Roman" panose="02020603050405020304" pitchFamily="18" charset="0"/>
                <a:ea typeface="Times New Roman" panose="02020603050405020304" pitchFamily="18" charset="0"/>
              </a:rPr>
              <a:t>Stockholm Convention on Persistent Organic Pollutants (2001): </a:t>
            </a:r>
            <a:r>
              <a:rPr lang="en-IN" sz="6400" dirty="0">
                <a:effectLst/>
                <a:latin typeface="Times New Roman" panose="02020603050405020304" pitchFamily="18" charset="0"/>
                <a:ea typeface="Times New Roman" panose="02020603050405020304" pitchFamily="18" charset="0"/>
                <a:cs typeface="Times New Roman" panose="02020603050405020304" pitchFamily="18" charset="0"/>
              </a:rPr>
              <a:t>Aims to eliminate or restrict the production and use of harmful chemicals.</a:t>
            </a:r>
          </a:p>
          <a:p>
            <a:pPr marL="0" lvl="0" indent="0" algn="just">
              <a:buSzPts val="1000"/>
              <a:buNone/>
              <a:tabLst>
                <a:tab pos="457200" algn="l"/>
              </a:tabLst>
            </a:pPr>
            <a:r>
              <a:rPr lang="en-IN" sz="6400" dirty="0">
                <a:effectLst/>
                <a:latin typeface="Times New Roman" panose="02020603050405020304" pitchFamily="18" charset="0"/>
                <a:ea typeface="Times New Roman" panose="02020603050405020304" pitchFamily="18" charset="0"/>
              </a:rPr>
              <a:t>Basel Convention (1989): </a:t>
            </a:r>
            <a:r>
              <a:rPr lang="en-IN" sz="6400" dirty="0">
                <a:effectLst/>
                <a:latin typeface="Times New Roman" panose="02020603050405020304" pitchFamily="18" charset="0"/>
                <a:ea typeface="Times New Roman" panose="02020603050405020304" pitchFamily="18" charset="0"/>
                <a:cs typeface="Times New Roman" panose="02020603050405020304" pitchFamily="18" charset="0"/>
              </a:rPr>
              <a:t>Regulates transboundary movements of hazardous wastes and their disposal.</a:t>
            </a:r>
          </a:p>
          <a:p>
            <a:pPr marL="0" lvl="0" indent="0" algn="just">
              <a:buSzPts val="1000"/>
              <a:buNone/>
              <a:tabLst>
                <a:tab pos="457200" algn="l"/>
              </a:tabLst>
            </a:pPr>
            <a:r>
              <a:rPr lang="en-IN" sz="6400" dirty="0">
                <a:effectLst/>
                <a:latin typeface="Times New Roman" panose="02020603050405020304" pitchFamily="18" charset="0"/>
                <a:ea typeface="Times New Roman" panose="02020603050405020304" pitchFamily="18" charset="0"/>
              </a:rPr>
              <a:t>Rotterdam Convention (1998): </a:t>
            </a:r>
            <a:r>
              <a:rPr lang="en-IN" sz="6400" dirty="0">
                <a:effectLst/>
                <a:latin typeface="Times New Roman" panose="02020603050405020304" pitchFamily="18" charset="0"/>
                <a:ea typeface="Times New Roman" panose="02020603050405020304" pitchFamily="18" charset="0"/>
                <a:cs typeface="Times New Roman" panose="02020603050405020304" pitchFamily="18" charset="0"/>
              </a:rPr>
              <a:t>Promotes informed decision-making on the trade of hazardous chemicals and pesticides.</a:t>
            </a:r>
          </a:p>
          <a:p>
            <a:pPr marL="0" indent="0">
              <a:buNone/>
            </a:pPr>
            <a:endParaRPr lang="en-IN" dirty="0"/>
          </a:p>
        </p:txBody>
      </p:sp>
    </p:spTree>
    <p:extLst>
      <p:ext uri="{BB962C8B-B14F-4D97-AF65-F5344CB8AC3E}">
        <p14:creationId xmlns:p14="http://schemas.microsoft.com/office/powerpoint/2010/main" val="100088310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A4075A-2A20-E3C1-5E07-D44D080DEEAD}"/>
              </a:ext>
            </a:extLst>
          </p:cNvPr>
          <p:cNvSpPr>
            <a:spLocks noGrp="1"/>
          </p:cNvSpPr>
          <p:nvPr>
            <p:ph idx="1"/>
          </p:nvPr>
        </p:nvSpPr>
        <p:spPr>
          <a:xfrm>
            <a:off x="838200" y="1233283"/>
            <a:ext cx="10515600" cy="3869660"/>
          </a:xfrm>
        </p:spPr>
        <p:txBody>
          <a:bodyPr>
            <a:normAutofit lnSpcReduction="10000"/>
          </a:bodyPr>
          <a:lstStyle/>
          <a:p>
            <a:pPr marL="0" indent="0" algn="ctr">
              <a:buNone/>
            </a:pPr>
            <a:r>
              <a:rPr lang="en-IN" sz="9600" dirty="0">
                <a:solidFill>
                  <a:srgbClr val="00B050"/>
                </a:solidFill>
                <a:latin typeface="Forte" panose="03060902040502070203" pitchFamily="66" charset="0"/>
              </a:rPr>
              <a:t>Save Environment</a:t>
            </a:r>
          </a:p>
          <a:p>
            <a:pPr marL="0" indent="0" algn="ctr">
              <a:buNone/>
            </a:pPr>
            <a:endParaRPr lang="en-IN" sz="9600" dirty="0">
              <a:latin typeface="Forte" panose="03060902040502070203" pitchFamily="66" charset="0"/>
            </a:endParaRPr>
          </a:p>
          <a:p>
            <a:pPr marL="0" indent="0" algn="ctr">
              <a:buNone/>
            </a:pPr>
            <a:r>
              <a:rPr lang="en-IN" sz="9600" dirty="0">
                <a:solidFill>
                  <a:srgbClr val="FFC000"/>
                </a:solidFill>
                <a:latin typeface="Forte" panose="03060902040502070203" pitchFamily="66" charset="0"/>
              </a:rPr>
              <a:t>Thank you…..</a:t>
            </a:r>
          </a:p>
        </p:txBody>
      </p:sp>
      <p:sp>
        <p:nvSpPr>
          <p:cNvPr id="4" name="TextBox 3">
            <a:extLst>
              <a:ext uri="{FF2B5EF4-FFF2-40B4-BE49-F238E27FC236}">
                <a16:creationId xmlns:a16="http://schemas.microsoft.com/office/drawing/2014/main" id="{1A55BE37-E8EC-9346-92A0-DACBF9D9CEC3}"/>
              </a:ext>
            </a:extLst>
          </p:cNvPr>
          <p:cNvSpPr txBox="1"/>
          <p:nvPr/>
        </p:nvSpPr>
        <p:spPr>
          <a:xfrm>
            <a:off x="7001797" y="5810553"/>
            <a:ext cx="6098458" cy="369332"/>
          </a:xfrm>
          <a:prstGeom prst="rect">
            <a:avLst/>
          </a:prstGeom>
          <a:noFill/>
        </p:spPr>
        <p:txBody>
          <a:bodyPr wrap="square">
            <a:spAutoFit/>
          </a:bodyPr>
          <a:lstStyle/>
          <a:p>
            <a:r>
              <a:rPr lang="en-IN" sz="1800" i="1" kern="100" dirty="0">
                <a:effectLst/>
                <a:latin typeface="Calibri" panose="020F0502020204030204" pitchFamily="34" charset="0"/>
                <a:ea typeface="Calibri" panose="020F0502020204030204" pitchFamily="34" charset="0"/>
                <a:cs typeface="Calibri" panose="020F0502020204030204" pitchFamily="34" charset="0"/>
              </a:rPr>
              <a:t>©Lakshmi K. Singh, ADP College, Nagaon, Assam</a:t>
            </a:r>
            <a:endParaRPr lang="en-IN" dirty="0"/>
          </a:p>
        </p:txBody>
      </p:sp>
    </p:spTree>
    <p:extLst>
      <p:ext uri="{BB962C8B-B14F-4D97-AF65-F5344CB8AC3E}">
        <p14:creationId xmlns:p14="http://schemas.microsoft.com/office/powerpoint/2010/main" val="546935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943F0-9BB3-0062-1F25-ACAE5BACBBAA}"/>
              </a:ext>
            </a:extLst>
          </p:cNvPr>
          <p:cNvSpPr>
            <a:spLocks noGrp="1"/>
          </p:cNvSpPr>
          <p:nvPr>
            <p:ph type="title"/>
          </p:nvPr>
        </p:nvSpPr>
        <p:spPr/>
        <p:txBody>
          <a:bodyPr>
            <a:normAutofit fontScale="90000"/>
          </a:bodyPr>
          <a:lstStyle/>
          <a:p>
            <a:pPr algn="ctr"/>
            <a:br>
              <a:rPr lang="en-IN" sz="4400" dirty="0">
                <a:effectLst/>
                <a:latin typeface="Times New Roman" panose="02020603050405020304" pitchFamily="18" charset="0"/>
                <a:ea typeface="Times New Roman" panose="02020603050405020304" pitchFamily="18" charset="0"/>
              </a:rPr>
            </a:br>
            <a:r>
              <a:rPr lang="en-IN" sz="4400" b="1" dirty="0">
                <a:effectLst/>
                <a:latin typeface="Times New Roman" panose="02020603050405020304" pitchFamily="18" charset="0"/>
                <a:ea typeface="Times New Roman" panose="02020603050405020304" pitchFamily="18" charset="0"/>
              </a:rPr>
              <a:t>Renewable resources</a:t>
            </a:r>
            <a:br>
              <a:rPr lang="en-IN" sz="4400" dirty="0">
                <a:effectLst/>
                <a:latin typeface="Times New Roman" panose="02020603050405020304" pitchFamily="18" charset="0"/>
                <a:ea typeface="Times New Roman" panose="02020603050405020304" pitchFamily="18" charset="0"/>
              </a:rPr>
            </a:br>
            <a:endParaRPr lang="en-IN" dirty="0"/>
          </a:p>
        </p:txBody>
      </p:sp>
      <p:sp>
        <p:nvSpPr>
          <p:cNvPr id="3" name="Content Placeholder 2">
            <a:extLst>
              <a:ext uri="{FF2B5EF4-FFF2-40B4-BE49-F238E27FC236}">
                <a16:creationId xmlns:a16="http://schemas.microsoft.com/office/drawing/2014/main" id="{DA65261A-22B5-E1F5-52A2-EBE9744B9330}"/>
              </a:ext>
            </a:extLst>
          </p:cNvPr>
          <p:cNvSpPr>
            <a:spLocks noGrp="1"/>
          </p:cNvSpPr>
          <p:nvPr>
            <p:ph idx="1"/>
          </p:nvPr>
        </p:nvSpPr>
        <p:spPr>
          <a:xfrm>
            <a:off x="838200" y="1825625"/>
            <a:ext cx="10515600" cy="3616530"/>
          </a:xfrm>
        </p:spPr>
        <p:txBody>
          <a:bodyPr/>
          <a:lstStyle/>
          <a:p>
            <a:pPr marL="0" indent="0" algn="just">
              <a:buNone/>
            </a:pPr>
            <a:r>
              <a:rPr lang="en-IN" b="1" dirty="0">
                <a:effectLst/>
                <a:latin typeface="Times New Roman" panose="02020603050405020304" pitchFamily="18" charset="0"/>
                <a:ea typeface="Times New Roman" panose="02020603050405020304" pitchFamily="18" charset="0"/>
              </a:rPr>
              <a:t>Renewable resources</a:t>
            </a:r>
            <a:r>
              <a:rPr lang="en-IN" dirty="0">
                <a:effectLst/>
                <a:latin typeface="Times New Roman" panose="02020603050405020304" pitchFamily="18" charset="0"/>
                <a:ea typeface="Times New Roman" panose="02020603050405020304" pitchFamily="18" charset="0"/>
              </a:rPr>
              <a:t> are natural resources that can be replenished or regenerated over time, either through natural processes or sustainable human management. Unlike non-renewable resources, which are finite and can eventually be depleted (like fossil fuels), renewable resources are generally more sustainable as long as they are used at a rate that does not exceed their natural rate of replenishment.</a:t>
            </a:r>
          </a:p>
          <a:p>
            <a:pPr marL="0" indent="0" algn="just">
              <a:buNone/>
            </a:pPr>
            <a:r>
              <a:rPr lang="en-IN" dirty="0">
                <a:effectLst/>
                <a:latin typeface="Times New Roman" panose="02020603050405020304" pitchFamily="18" charset="0"/>
                <a:ea typeface="Times New Roman" panose="02020603050405020304" pitchFamily="18" charset="0"/>
              </a:rPr>
              <a:t>Examples of Renewable resources are:</a:t>
            </a:r>
          </a:p>
          <a:p>
            <a:pPr marL="0" indent="0" algn="just">
              <a:buNone/>
            </a:pPr>
            <a:r>
              <a:rPr lang="en-IN" dirty="0">
                <a:latin typeface="Times New Roman" panose="02020603050405020304" pitchFamily="18" charset="0"/>
                <a:ea typeface="Times New Roman" panose="02020603050405020304" pitchFamily="18" charset="0"/>
              </a:rPr>
              <a:t>Solar energy, Wind energy, Hydro-power, Geo-thermal energy etc.</a:t>
            </a:r>
          </a:p>
          <a:p>
            <a:pPr marL="0" indent="0" algn="just">
              <a:buNone/>
            </a:pPr>
            <a:endParaRPr lang="en-IN"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11624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BBF3C-3DD4-328A-20C7-8F4C385C2FB0}"/>
              </a:ext>
            </a:extLst>
          </p:cNvPr>
          <p:cNvSpPr>
            <a:spLocks noGrp="1"/>
          </p:cNvSpPr>
          <p:nvPr>
            <p:ph type="title"/>
          </p:nvPr>
        </p:nvSpPr>
        <p:spPr>
          <a:xfrm>
            <a:off x="1307123" y="353401"/>
            <a:ext cx="8727831" cy="654782"/>
          </a:xfrm>
        </p:spPr>
        <p:txBody>
          <a:bodyPr>
            <a:normAutofit/>
          </a:bodyPr>
          <a:lstStyle/>
          <a:p>
            <a:pPr algn="ctr"/>
            <a:r>
              <a:rPr lang="en-IN" sz="4000" b="1" dirty="0">
                <a:effectLst/>
                <a:latin typeface="Times New Roman" panose="02020603050405020304" pitchFamily="18" charset="0"/>
                <a:ea typeface="Times New Roman" panose="02020603050405020304" pitchFamily="18" charset="0"/>
              </a:rPr>
              <a:t>Types of Renewable Resources</a:t>
            </a:r>
            <a:endParaRPr lang="en-IN" sz="4000" dirty="0"/>
          </a:p>
        </p:txBody>
      </p:sp>
      <p:sp>
        <p:nvSpPr>
          <p:cNvPr id="3" name="Content Placeholder 2">
            <a:extLst>
              <a:ext uri="{FF2B5EF4-FFF2-40B4-BE49-F238E27FC236}">
                <a16:creationId xmlns:a16="http://schemas.microsoft.com/office/drawing/2014/main" id="{1D3AC35C-A21F-DFB3-263E-9B28D26F2597}"/>
              </a:ext>
            </a:extLst>
          </p:cNvPr>
          <p:cNvSpPr>
            <a:spLocks noGrp="1"/>
          </p:cNvSpPr>
          <p:nvPr>
            <p:ph idx="1"/>
          </p:nvPr>
        </p:nvSpPr>
        <p:spPr>
          <a:xfrm>
            <a:off x="562708" y="1019907"/>
            <a:ext cx="10791092" cy="5484692"/>
          </a:xfrm>
        </p:spPr>
        <p:txBody>
          <a:bodyPr>
            <a:normAutofit fontScale="32500" lnSpcReduction="20000"/>
          </a:bodyPr>
          <a:lstStyle/>
          <a:p>
            <a:endParaRPr lang="en-IN" sz="11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tabLst>
                <a:tab pos="457200" algn="l"/>
              </a:tabLst>
            </a:pPr>
            <a:r>
              <a:rPr lang="en-IN" sz="5500" b="1" dirty="0">
                <a:effectLst/>
                <a:latin typeface="Times New Roman" panose="02020603050405020304" pitchFamily="18" charset="0"/>
                <a:ea typeface="Times New Roman" panose="02020603050405020304" pitchFamily="18" charset="0"/>
              </a:rPr>
              <a:t>Solar Energy:</a:t>
            </a:r>
            <a:r>
              <a:rPr lang="en-IN" sz="5500" dirty="0">
                <a:effectLst/>
                <a:latin typeface="Times New Roman" panose="02020603050405020304" pitchFamily="18" charset="0"/>
                <a:ea typeface="Times New Roman" panose="02020603050405020304" pitchFamily="18" charset="0"/>
                <a:cs typeface="Times New Roman" panose="02020603050405020304" pitchFamily="18" charset="0"/>
              </a:rPr>
              <a:t> Solar energy is harnessed from the sun’s rays, which provide an abundant and inexhaustible source of energy. It is used to generate electricity (solar power) through photovoltaic cells and to produce heat for residential and industrial applications. Solar power is clean, abundant, and has no direct greenhouse gas emissions.</a:t>
            </a:r>
          </a:p>
          <a:p>
            <a:pPr marL="342900" lvl="0" indent="-342900" algn="just">
              <a:buFont typeface="+mj-lt"/>
              <a:buAutoNum type="arabicPeriod"/>
              <a:tabLst>
                <a:tab pos="457200" algn="l"/>
              </a:tabLst>
            </a:pPr>
            <a:r>
              <a:rPr lang="en-IN" sz="5500" b="1" dirty="0">
                <a:effectLst/>
                <a:latin typeface="Times New Roman" panose="02020603050405020304" pitchFamily="18" charset="0"/>
                <a:ea typeface="Times New Roman" panose="02020603050405020304" pitchFamily="18" charset="0"/>
              </a:rPr>
              <a:t>Wind Energy: </a:t>
            </a:r>
            <a:r>
              <a:rPr lang="en-IN" sz="5500" dirty="0">
                <a:effectLst/>
                <a:latin typeface="Times New Roman" panose="02020603050405020304" pitchFamily="18" charset="0"/>
                <a:ea typeface="Times New Roman" panose="02020603050405020304" pitchFamily="18" charset="0"/>
                <a:cs typeface="Times New Roman" panose="02020603050405020304" pitchFamily="18" charset="0"/>
              </a:rPr>
              <a:t>Wind energy is captured using wind turbines, which convert the kinetic energy of moving air into electrical power. Wind power is used to generate electricity for homes, businesses, and industrial processes. Wind energy is clean, renewable, and produces no air pollution or greenhouse gases during operation. </a:t>
            </a:r>
          </a:p>
          <a:p>
            <a:pPr marL="342900" lvl="0" indent="-342900" algn="just">
              <a:buFont typeface="+mj-lt"/>
              <a:buAutoNum type="arabicPeriod"/>
              <a:tabLst>
                <a:tab pos="457200" algn="l"/>
              </a:tabLst>
            </a:pPr>
            <a:r>
              <a:rPr lang="en-IN" sz="5500" b="1" dirty="0">
                <a:effectLst/>
                <a:latin typeface="Times New Roman" panose="02020603050405020304" pitchFamily="18" charset="0"/>
                <a:ea typeface="Times New Roman" panose="02020603050405020304" pitchFamily="18" charset="0"/>
              </a:rPr>
              <a:t>Hydropower: </a:t>
            </a:r>
            <a:r>
              <a:rPr lang="en-IN" sz="5500" dirty="0">
                <a:effectLst/>
                <a:latin typeface="Times New Roman" panose="02020603050405020304" pitchFamily="18" charset="0"/>
                <a:ea typeface="Times New Roman" panose="02020603050405020304" pitchFamily="18" charset="0"/>
                <a:cs typeface="Times New Roman" panose="02020603050405020304" pitchFamily="18" charset="0"/>
              </a:rPr>
              <a:t>Hydropower, or hydroelectric energy, is generated by using the flow of water (usually from rivers or dams) to turn turbines that produce electricity. It is widely used for electricity generation and can also provide water for irrigation. Hydropower is a reliable and efficient energy source. </a:t>
            </a:r>
          </a:p>
          <a:p>
            <a:pPr marL="342900" lvl="0" indent="-342900" algn="just">
              <a:buFont typeface="+mj-lt"/>
              <a:buAutoNum type="arabicPeriod"/>
              <a:tabLst>
                <a:tab pos="457200" algn="l"/>
              </a:tabLst>
            </a:pPr>
            <a:r>
              <a:rPr lang="en-IN" sz="5500" b="1" dirty="0">
                <a:effectLst/>
                <a:latin typeface="Times New Roman" panose="02020603050405020304" pitchFamily="18" charset="0"/>
                <a:ea typeface="Times New Roman" panose="02020603050405020304" pitchFamily="18" charset="0"/>
              </a:rPr>
              <a:t>Geothermal Energy:</a:t>
            </a:r>
            <a:r>
              <a:rPr lang="en-IN" sz="5500" b="1" dirty="0">
                <a:latin typeface="Times New Roman" panose="02020603050405020304" pitchFamily="18" charset="0"/>
                <a:ea typeface="Times New Roman" panose="02020603050405020304" pitchFamily="18" charset="0"/>
              </a:rPr>
              <a:t> </a:t>
            </a:r>
            <a:r>
              <a:rPr lang="en-IN" sz="5500" dirty="0">
                <a:effectLst/>
                <a:latin typeface="Times New Roman" panose="02020603050405020304" pitchFamily="18" charset="0"/>
                <a:ea typeface="Times New Roman" panose="02020603050405020304" pitchFamily="18" charset="0"/>
                <a:cs typeface="Times New Roman" panose="02020603050405020304" pitchFamily="18" charset="0"/>
              </a:rPr>
              <a:t>Geothermal energy is derived from the Earth’s internal heat, which can be harnessed through hot springs, geysers, or wells drilled into geothermal reservoirs. It is used for heating buildings, industrial processes, and generating electricity. Geothermal energy is constant and available year-round, unlike solar and wind energy, which can be intermittent. It also has a small environmental footprint.</a:t>
            </a:r>
          </a:p>
          <a:p>
            <a:pPr marL="342900" lvl="0" indent="-342900" algn="just">
              <a:buFont typeface="+mj-lt"/>
              <a:buAutoNum type="arabicPeriod"/>
              <a:tabLst>
                <a:tab pos="457200" algn="l"/>
              </a:tabLst>
            </a:pPr>
            <a:r>
              <a:rPr lang="en-IN" sz="5500" b="1" dirty="0">
                <a:effectLst/>
                <a:latin typeface="Times New Roman" panose="02020603050405020304" pitchFamily="18" charset="0"/>
                <a:ea typeface="Times New Roman" panose="02020603050405020304" pitchFamily="18" charset="0"/>
              </a:rPr>
              <a:t>Biomass Energy:</a:t>
            </a:r>
            <a:r>
              <a:rPr lang="en-IN" sz="5500" b="1" dirty="0">
                <a:latin typeface="Times New Roman" panose="02020603050405020304" pitchFamily="18" charset="0"/>
                <a:ea typeface="Times New Roman" panose="02020603050405020304" pitchFamily="18" charset="0"/>
              </a:rPr>
              <a:t> </a:t>
            </a:r>
            <a:r>
              <a:rPr lang="en-IN" sz="5500" dirty="0">
                <a:effectLst/>
                <a:latin typeface="Times New Roman" panose="02020603050405020304" pitchFamily="18" charset="0"/>
                <a:ea typeface="Times New Roman" panose="02020603050405020304" pitchFamily="18" charset="0"/>
                <a:cs typeface="Times New Roman" panose="02020603050405020304" pitchFamily="18" charset="0"/>
              </a:rPr>
              <a:t>Biomass energy is derived from organic materials, such as plant matter, agricultural waste, and wood. These materials can be burned or converted into biofuels like ethanol and biodiesel. Biomass is used for heating, electricity generation, and as a fuel source for transportation. Biomass is renewable when managed sustainably, as plants absorb CO₂ as they grow, offsetting the emissions released when biomass is burned.</a:t>
            </a:r>
          </a:p>
          <a:p>
            <a:pPr marL="342900" lvl="0" indent="-342900" algn="just">
              <a:buFont typeface="+mj-lt"/>
              <a:buAutoNum type="arabicPeriod"/>
              <a:tabLst>
                <a:tab pos="457200" algn="l"/>
              </a:tabLst>
            </a:pPr>
            <a:r>
              <a:rPr lang="en-IN" sz="5500" b="1" dirty="0">
                <a:effectLst/>
                <a:latin typeface="Times New Roman" panose="02020603050405020304" pitchFamily="18" charset="0"/>
                <a:ea typeface="Times New Roman" panose="02020603050405020304" pitchFamily="18" charset="0"/>
              </a:rPr>
              <a:t>Tidal and Wave Energy: </a:t>
            </a:r>
            <a:r>
              <a:rPr lang="en-IN" sz="5500" dirty="0">
                <a:effectLst/>
                <a:latin typeface="Times New Roman" panose="02020603050405020304" pitchFamily="18" charset="0"/>
                <a:ea typeface="Times New Roman" panose="02020603050405020304" pitchFamily="18" charset="0"/>
                <a:cs typeface="Times New Roman" panose="02020603050405020304" pitchFamily="18" charset="0"/>
              </a:rPr>
              <a:t>Tidal and wave energy are forms of hydropower that harness the energy from ocean tides and surface waves to generate electricity. It is primarily used for electricity generation in coastal regions. Tidal and wave energy are predictable and can provide a consistent source of power.</a:t>
            </a:r>
          </a:p>
          <a:p>
            <a:endParaRPr lang="en-IN" dirty="0"/>
          </a:p>
        </p:txBody>
      </p:sp>
    </p:spTree>
    <p:extLst>
      <p:ext uri="{BB962C8B-B14F-4D97-AF65-F5344CB8AC3E}">
        <p14:creationId xmlns:p14="http://schemas.microsoft.com/office/powerpoint/2010/main" val="7306750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5674</TotalTime>
  <Words>11605</Words>
  <Application>Microsoft Office PowerPoint</Application>
  <PresentationFormat>Widescreen</PresentationFormat>
  <Paragraphs>601</Paragraphs>
  <Slides>78</Slides>
  <Notes>11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78</vt:i4>
      </vt:variant>
    </vt:vector>
  </HeadingPairs>
  <TitlesOfParts>
    <vt:vector size="89" baseType="lpstr">
      <vt:lpstr>Algerian</vt:lpstr>
      <vt:lpstr>Arial</vt:lpstr>
      <vt:lpstr>Calibri</vt:lpstr>
      <vt:lpstr>Calibri Light</vt:lpstr>
      <vt:lpstr>Copperplate Gothic Light</vt:lpstr>
      <vt:lpstr>Courier New</vt:lpstr>
      <vt:lpstr>Forte</vt:lpstr>
      <vt:lpstr>Matura MT Script Capitals</vt:lpstr>
      <vt:lpstr>Symbol</vt:lpstr>
      <vt:lpstr>Times New Roman</vt:lpstr>
      <vt:lpstr>Office Theme</vt:lpstr>
      <vt:lpstr> E-Content  Environmental Studies  Paper code: VAC0101002  Total Marks:30  No. of Credits:2  ©Lakshmi K. Singh, ADP College, Nagaon, Assam </vt:lpstr>
      <vt:lpstr>Unit 1: Introduction to Environmental Studies 5 lectures</vt:lpstr>
      <vt:lpstr>Environmental studies</vt:lpstr>
      <vt:lpstr> Importance of Environmental Studies </vt:lpstr>
      <vt:lpstr> Multidisciplinary nature of Environmental Studies </vt:lpstr>
      <vt:lpstr> Scope of Environmental Studies </vt:lpstr>
      <vt:lpstr>Importance of Environmental Studies</vt:lpstr>
      <vt:lpstr> Renewable resources </vt:lpstr>
      <vt:lpstr>Types of Renewable Resources</vt:lpstr>
      <vt:lpstr>Non-renewable resources</vt:lpstr>
      <vt:lpstr>PowerPoint Presentation</vt:lpstr>
      <vt:lpstr>Common property resources</vt:lpstr>
      <vt:lpstr>Tragedy of the Commons</vt:lpstr>
      <vt:lpstr>PowerPoint Presentation</vt:lpstr>
      <vt:lpstr> Solutions to the Tragedy of the Commons </vt:lpstr>
      <vt:lpstr>Climate change</vt:lpstr>
      <vt:lpstr>Factors of climate change</vt:lpstr>
      <vt:lpstr> Consequences of Climate Change: </vt:lpstr>
      <vt:lpstr>How to Mitigate Climate Change?</vt:lpstr>
      <vt:lpstr>Global warming</vt:lpstr>
      <vt:lpstr> Effects of Global Warming </vt:lpstr>
      <vt:lpstr>Sustainable development</vt:lpstr>
      <vt:lpstr>Sustainable Development Goals</vt:lpstr>
      <vt:lpstr>Unit 2: Ecosystems         10 lectures</vt:lpstr>
      <vt:lpstr>What is an ecosystem?</vt:lpstr>
      <vt:lpstr>Difference in Ecology &amp; Ecosystem</vt:lpstr>
      <vt:lpstr>Structure of an Ecosystem</vt:lpstr>
      <vt:lpstr>PowerPoint Presentation</vt:lpstr>
      <vt:lpstr>Types of Ecosystems</vt:lpstr>
      <vt:lpstr>Food Chain</vt:lpstr>
      <vt:lpstr>Example of a Simple Food Chain</vt:lpstr>
      <vt:lpstr>Types of Food Chains</vt:lpstr>
      <vt:lpstr>Importance of Food Chains</vt:lpstr>
      <vt:lpstr>Food Web</vt:lpstr>
      <vt:lpstr>Ecological succession</vt:lpstr>
      <vt:lpstr>PowerPoint Presentation</vt:lpstr>
      <vt:lpstr> Importance of Ecological Succession: </vt:lpstr>
      <vt:lpstr>Case Studies</vt:lpstr>
      <vt:lpstr>Forest Ecosystem</vt:lpstr>
      <vt:lpstr> Threats to Forest Ecosystems and its conservation </vt:lpstr>
      <vt:lpstr>Grassland ecosystem</vt:lpstr>
      <vt:lpstr>Case Study: The Western Ghats, India</vt:lpstr>
      <vt:lpstr>Aquatic ecosystem</vt:lpstr>
      <vt:lpstr> Aquatic ecosystem- a case study Chilika Lake, Odisha, India </vt:lpstr>
      <vt:lpstr>Mountain ecosystem</vt:lpstr>
      <vt:lpstr>Mountain ecosystem- a case study</vt:lpstr>
      <vt:lpstr>Unit 3: Environmental Pollution and laws                    15 lectures</vt:lpstr>
      <vt:lpstr>Environmental pollution</vt:lpstr>
      <vt:lpstr>Air pollution</vt:lpstr>
      <vt:lpstr>Causes &amp; Effect of Air Pollution</vt:lpstr>
      <vt:lpstr>Control of Air Pollution</vt:lpstr>
      <vt:lpstr>Water pollution</vt:lpstr>
      <vt:lpstr>Causes of Water Pollution</vt:lpstr>
      <vt:lpstr>Effect of Water Pollution</vt:lpstr>
      <vt:lpstr> Control of Water Pollution </vt:lpstr>
      <vt:lpstr>Soil pollution</vt:lpstr>
      <vt:lpstr> Types of Soil Pollutants </vt:lpstr>
      <vt:lpstr>Causes of Soil Pollution</vt:lpstr>
      <vt:lpstr> Effect of Soil Pollution </vt:lpstr>
      <vt:lpstr>Control of Soil Pollution</vt:lpstr>
      <vt:lpstr>Noise pollution</vt:lpstr>
      <vt:lpstr> Effect of Noise Pollution </vt:lpstr>
      <vt:lpstr> Control of Noise Pollution </vt:lpstr>
      <vt:lpstr>Solid waste management</vt:lpstr>
      <vt:lpstr> Types of Solid Waste </vt:lpstr>
      <vt:lpstr> Control measures of urban and industrial Waste </vt:lpstr>
      <vt:lpstr>Environment Protection Act</vt:lpstr>
      <vt:lpstr> The Environment Protection Act, 1986 (India) </vt:lpstr>
      <vt:lpstr>Air (Prevention &amp; Control of Pollution) Act</vt:lpstr>
      <vt:lpstr>Key Features of the Air Act, 1981 </vt:lpstr>
      <vt:lpstr>Water (Prevention and Control of Pollution) Act</vt:lpstr>
      <vt:lpstr> Key Features of the Water Act, 1974 </vt:lpstr>
      <vt:lpstr>Wildlife Protection Act</vt:lpstr>
      <vt:lpstr> Impact of the Act </vt:lpstr>
      <vt:lpstr>Forest Conservation Act</vt:lpstr>
      <vt:lpstr>International agreements; policies and treaties</vt:lpstr>
      <vt:lpstr>International Environmental Agreements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hp</dc:creator>
  <cp:lastModifiedBy>hp</cp:lastModifiedBy>
  <cp:revision>194</cp:revision>
  <dcterms:created xsi:type="dcterms:W3CDTF">2024-10-22T06:35:23Z</dcterms:created>
  <dcterms:modified xsi:type="dcterms:W3CDTF">2024-12-03T18:05:27Z</dcterms:modified>
</cp:coreProperties>
</file>